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42" r:id="rId3"/>
    <p:sldId id="880" r:id="rId4"/>
    <p:sldId id="801" r:id="rId5"/>
    <p:sldId id="401" r:id="rId6"/>
    <p:sldId id="398" r:id="rId8"/>
    <p:sldId id="800" r:id="rId9"/>
    <p:sldId id="843" r:id="rId10"/>
    <p:sldId id="925" r:id="rId11"/>
    <p:sldId id="926" r:id="rId12"/>
    <p:sldId id="735" r:id="rId13"/>
    <p:sldId id="415" r:id="rId14"/>
    <p:sldId id="350" r:id="rId15"/>
    <p:sldId id="351" r:id="rId16"/>
    <p:sldId id="352" r:id="rId17"/>
    <p:sldId id="418" r:id="rId18"/>
    <p:sldId id="414" r:id="rId19"/>
    <p:sldId id="770" r:id="rId20"/>
    <p:sldId id="312" r:id="rId21"/>
    <p:sldId id="313" r:id="rId22"/>
    <p:sldId id="290" r:id="rId23"/>
    <p:sldId id="291" r:id="rId24"/>
    <p:sldId id="314" r:id="rId25"/>
    <p:sldId id="407" r:id="rId26"/>
    <p:sldId id="353" r:id="rId27"/>
    <p:sldId id="319" r:id="rId28"/>
    <p:sldId id="317" r:id="rId29"/>
    <p:sldId id="354" r:id="rId30"/>
    <p:sldId id="717" r:id="rId31"/>
    <p:sldId id="329" r:id="rId32"/>
    <p:sldId id="355" r:id="rId33"/>
    <p:sldId id="718" r:id="rId34"/>
    <p:sldId id="881" r:id="rId35"/>
    <p:sldId id="882" r:id="rId36"/>
    <p:sldId id="846" r:id="rId37"/>
    <p:sldId id="844" r:id="rId38"/>
    <p:sldId id="346" r:id="rId39"/>
    <p:sldId id="487" r:id="rId40"/>
    <p:sldId id="488" r:id="rId41"/>
    <p:sldId id="771" r:id="rId42"/>
    <p:sldId id="845" r:id="rId43"/>
    <p:sldId id="413" r:id="rId44"/>
    <p:sldId id="348" r:id="rId45"/>
    <p:sldId id="406" r:id="rId46"/>
    <p:sldId id="417" r:id="rId47"/>
    <p:sldId id="391" r:id="rId48"/>
    <p:sldId id="410" r:id="rId49"/>
    <p:sldId id="332" r:id="rId50"/>
  </p:sldIdLst>
  <p:sldSz cx="9144000" cy="6858000" type="screen4x3"/>
  <p:notesSz cx="6858000" cy="9144000"/>
  <p:custDataLst>
    <p:tags r:id="rId5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1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1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1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1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1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1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1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1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1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9E"/>
    <a:srgbClr val="0052CE"/>
    <a:srgbClr val="005EEC"/>
    <a:srgbClr val="002A72"/>
    <a:srgbClr val="FF0000"/>
    <a:srgbClr val="FFFF66"/>
    <a:srgbClr val="FFCB37"/>
    <a:srgbClr val="0000FF"/>
    <a:srgbClr val="FF99CC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8"/>
  </p:normalViewPr>
  <p:slideViewPr>
    <p:cSldViewPr showGuides="1">
      <p:cViewPr varScale="1">
        <p:scale>
          <a:sx n="48" d="100"/>
          <a:sy n="48" d="100"/>
        </p:scale>
        <p:origin x="-619" y="-77"/>
      </p:cViewPr>
      <p:guideLst>
        <p:guide orient="horz" pos="2160"/>
        <p:guide pos="29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4" Type="http://schemas.openxmlformats.org/officeDocument/2006/relationships/tags" Target="tags/tag34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u"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spcBef>
                <a:spcPct val="20000"/>
              </a:spcBef>
              <a:buFont typeface="Wingdings" panose="05000000000000000000" pitchFamily="2" charset="2"/>
              <a:buChar char="u"/>
              <a:defRPr sz="12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spcBef>
                <a:spcPct val="20000"/>
              </a:spcBef>
              <a:buFont typeface="Wingdings" panose="05000000000000000000" pitchFamily="2" charset="2"/>
              <a:buChar char="u"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spcBef>
                <a:spcPct val="20000"/>
              </a:spcBef>
              <a:buFont typeface="Wingdings" panose="05000000000000000000" pitchFamily="2" charset="2"/>
              <a:buChar char="u"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>
          <a:ln w="12700"/>
        </p:spPr>
        <p:txBody>
          <a:bodyPr wrap="square" lIns="91440" tIns="45720" rIns="91440" bIns="45720" anchor="ctr" anchorCtr="0"/>
          <a:lstStyle/>
          <a:p>
            <a:pPr lvl="0"/>
            <a:endParaRPr lang="zh-CN" altLang="en-US" dirty="0"/>
          </a:p>
        </p:txBody>
      </p:sp>
      <p:sp>
        <p:nvSpPr>
          <p:cNvPr id="92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>
              <a:spcBef>
                <a:spcPct val="20000"/>
              </a:spcBef>
              <a:buFont typeface="Wingdings" panose="05000000000000000000" pitchFamily="2" charset="2"/>
              <a:buChar char="u"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9699" name="备注占位符 2"/>
          <p:cNvSpPr>
            <a:spLocks noGrp="1"/>
          </p:cNvSpPr>
          <p:nvPr>
            <p:ph type="body"/>
          </p:nvPr>
        </p:nvSpPr>
        <p:spPr>
          <a:ln w="12700"/>
        </p:spPr>
        <p:txBody>
          <a:bodyPr wrap="square" lIns="91440" tIns="45720" rIns="91440" bIns="45720" anchor="t" anchorCtr="0"/>
          <a:lstStyle/>
          <a:p>
            <a:pPr lvl="0"/>
            <a:r>
              <a:rPr lang="zh-CN" altLang="en-US" dirty="0"/>
              <a:t>与原来比较，就是多了一个试题册背面的信息填好</a:t>
            </a:r>
            <a:endParaRPr lang="zh-CN" altLang="en-US" dirty="0"/>
          </a:p>
        </p:txBody>
      </p:sp>
      <p:sp>
        <p:nvSpPr>
          <p:cNvPr id="29700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>
              <a:spcBef>
                <a:spcPct val="20000"/>
              </a:spcBef>
              <a:buFont typeface="Wingdings" panose="05000000000000000000" pitchFamily="2" charset="2"/>
              <a:buChar char="u"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buFont typeface="Arial" panose="020B0604020202020204" pitchFamily="34" charset="0"/>
              <a:buNone/>
              <a:defRPr sz="1400" b="0" noProof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buFont typeface="Arial" panose="020B0604020202020204" pitchFamily="34" charset="0"/>
              <a:buNone/>
              <a:defRPr sz="1400" b="0" noProof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pic>
        <p:nvPicPr>
          <p:cNvPr id="1031" name="Picture 7" descr="A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201150" cy="68992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rgbClr val="FFFF00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rgbClr val="FFFF00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rgbClr val="FFFF00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rgbClr val="FFFF00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rgbClr val="FFFF00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rgbClr val="FFFF00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rgbClr val="FFFF00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rgbClr val="FFFF00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rgbClr val="FFFF00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tags" Target="../tags/tag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../media/image33.jpeg"/><Relationship Id="rId7" Type="http://schemas.openxmlformats.org/officeDocument/2006/relationships/tags" Target="../tags/tag23.xml"/><Relationship Id="rId6" Type="http://schemas.openxmlformats.org/officeDocument/2006/relationships/image" Target="../media/image32.jpeg"/><Relationship Id="rId5" Type="http://schemas.openxmlformats.org/officeDocument/2006/relationships/tags" Target="../tags/tag22.xml"/><Relationship Id="rId4" Type="http://schemas.openxmlformats.org/officeDocument/2006/relationships/image" Target="../media/image31.jpeg"/><Relationship Id="rId3" Type="http://schemas.openxmlformats.org/officeDocument/2006/relationships/tags" Target="../tags/tag21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33.xml"/><Relationship Id="rId20" Type="http://schemas.openxmlformats.org/officeDocument/2006/relationships/tags" Target="../tags/tag32.xml"/><Relationship Id="rId2" Type="http://schemas.openxmlformats.org/officeDocument/2006/relationships/image" Target="../media/image30.jpeg"/><Relationship Id="rId19" Type="http://schemas.openxmlformats.org/officeDocument/2006/relationships/tags" Target="../tags/tag31.xml"/><Relationship Id="rId18" Type="http://schemas.openxmlformats.org/officeDocument/2006/relationships/tags" Target="../tags/tag30.xml"/><Relationship Id="rId17" Type="http://schemas.openxmlformats.org/officeDocument/2006/relationships/tags" Target="../tags/tag29.xml"/><Relationship Id="rId16" Type="http://schemas.openxmlformats.org/officeDocument/2006/relationships/tags" Target="../tags/tag28.xml"/><Relationship Id="rId15" Type="http://schemas.openxmlformats.org/officeDocument/2006/relationships/tags" Target="../tags/tag27.xml"/><Relationship Id="rId14" Type="http://schemas.openxmlformats.org/officeDocument/2006/relationships/image" Target="../media/image36.jpeg"/><Relationship Id="rId13" Type="http://schemas.openxmlformats.org/officeDocument/2006/relationships/tags" Target="../tags/tag26.xml"/><Relationship Id="rId12" Type="http://schemas.openxmlformats.org/officeDocument/2006/relationships/image" Target="../media/image35.jpeg"/><Relationship Id="rId11" Type="http://schemas.openxmlformats.org/officeDocument/2006/relationships/tags" Target="../tags/tag25.xml"/><Relationship Id="rId10" Type="http://schemas.openxmlformats.org/officeDocument/2006/relationships/image" Target="../media/image34.jpeg"/><Relationship Id="rId1" Type="http://schemas.openxmlformats.org/officeDocument/2006/relationships/tags" Target="../tags/tag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5"/>
          <p:cNvSpPr txBox="1"/>
          <p:nvPr/>
        </p:nvSpPr>
        <p:spPr>
          <a:xfrm>
            <a:off x="468313" y="1412875"/>
            <a:ext cx="8351837" cy="24612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</a:t>
            </a:r>
            <a:r>
              <a:rPr lang="en-US"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</a:t>
            </a:r>
            <a:r>
              <a:rPr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大学英语四六级考试</a:t>
            </a:r>
            <a:endParaRPr lang="en-US" altLang="zh-CN" sz="4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考务培训会议</a:t>
            </a:r>
            <a:endParaRPr lang="zh-CN" altLang="en-US" sz="4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8" name="Rectangle 3"/>
          <p:cNvSpPr>
            <a:spLocks noGrp="1"/>
          </p:cNvSpPr>
          <p:nvPr>
            <p:ph type="subTitle"/>
          </p:nvPr>
        </p:nvSpPr>
        <p:spPr>
          <a:xfrm>
            <a:off x="1428750" y="4572000"/>
            <a:ext cx="6400800" cy="98266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Tx/>
              <a:buSzTx/>
              <a:buFontTx/>
              <a:defRPr/>
            </a:lvl1pPr>
            <a:lvl2pPr marL="457200" lvl="1" indent="0" algn="ctr">
              <a:buClrTx/>
              <a:buSzTx/>
              <a:buFontTx/>
              <a:defRPr/>
            </a:lvl2pPr>
            <a:lvl3pPr marL="914400" lvl="2" indent="0" algn="ctr">
              <a:buClrTx/>
              <a:buSzTx/>
              <a:buFontTx/>
              <a:defRPr/>
            </a:lvl3pPr>
            <a:lvl4pPr marL="1371600" lvl="3" indent="0" algn="ctr">
              <a:buClrTx/>
              <a:buSzTx/>
              <a:buFontTx/>
              <a:defRPr/>
            </a:lvl4pPr>
            <a:lvl5pPr marL="1828800" lvl="4" indent="0" algn="ctr">
              <a:buClrTx/>
              <a:buSzTx/>
              <a:buFontTx/>
              <a:defRPr/>
            </a:lvl5pPr>
          </a:lstStyle>
          <a:p>
            <a:pPr marL="0" lvl="0" indent="0" algn="ct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zh-CN" altLang="en-US" sz="2800" b="1" dirty="0">
                <a:solidFill>
                  <a:srgbClr val="F8F8F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rgbClr val="F8F8F8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淮南师范学院考点       </a:t>
            </a:r>
            <a:endParaRPr lang="zh-CN" altLang="en-US" sz="2800" b="1" dirty="0">
              <a:solidFill>
                <a:srgbClr val="F8F8F8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  <a:p>
            <a:pPr marL="0" lvl="0" indent="0" algn="ct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zh-CN" altLang="en-US" sz="2800" b="1" dirty="0">
                <a:solidFill>
                  <a:srgbClr val="F8F8F8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 </a:t>
            </a:r>
            <a:r>
              <a:rPr lang="en-US" altLang="zh-CN" sz="2800" b="1" dirty="0">
                <a:solidFill>
                  <a:srgbClr val="F8F8F8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2024</a:t>
            </a:r>
            <a:r>
              <a:rPr lang="zh-CN" altLang="en-US" sz="2800" b="1" dirty="0">
                <a:solidFill>
                  <a:srgbClr val="F8F8F8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年</a:t>
            </a:r>
            <a:r>
              <a:rPr lang="en-US" altLang="zh-CN" sz="2800" b="1" dirty="0">
                <a:solidFill>
                  <a:srgbClr val="F8F8F8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6</a:t>
            </a:r>
            <a:r>
              <a:rPr lang="zh-CN" altLang="en-US" sz="2800" b="1" dirty="0">
                <a:solidFill>
                  <a:srgbClr val="F8F8F8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月</a:t>
            </a:r>
            <a:r>
              <a:rPr lang="en-US" altLang="zh-CN" sz="2800" b="1" dirty="0">
                <a:solidFill>
                  <a:srgbClr val="F8F8F8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14</a:t>
            </a:r>
            <a:r>
              <a:rPr lang="zh-CN" altLang="en-US" sz="2800" b="1" dirty="0">
                <a:solidFill>
                  <a:srgbClr val="F8F8F8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日</a:t>
            </a:r>
            <a:endParaRPr lang="zh-CN" altLang="en-US" sz="2800" b="1" dirty="0">
              <a:solidFill>
                <a:srgbClr val="F8F8F8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4"/>
          <p:cNvSpPr/>
          <p:nvPr/>
        </p:nvSpPr>
        <p:spPr>
          <a:xfrm>
            <a:off x="5723573" y="2808923"/>
            <a:ext cx="1474787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考生签到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291" name="Picture 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55650" y="836930"/>
            <a:ext cx="4046538" cy="5680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内容占位符 2"/>
          <p:cNvSpPr txBox="1">
            <a:spLocks noChangeArrowheads="1"/>
          </p:cNvSpPr>
          <p:nvPr/>
        </p:nvSpPr>
        <p:spPr bwMode="auto">
          <a:xfrm>
            <a:off x="3876675" y="1487805"/>
            <a:ext cx="925830" cy="44538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0" bIns="0" anchor="b" anchorCtr="1"/>
          <a:lstStyle>
            <a:lvl1pPr marL="342900" indent="-3429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4" name="肘形连接符 3"/>
          <p:cNvCxnSpPr/>
          <p:nvPr/>
        </p:nvCxnSpPr>
        <p:spPr>
          <a:xfrm flipV="1">
            <a:off x="4715193" y="3068955"/>
            <a:ext cx="892175" cy="569913"/>
          </a:xfrm>
          <a:prstGeom prst="bentConnector3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5147945" y="4940935"/>
            <a:ext cx="341185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zh-CN" altLang="en-US" sz="1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禁止考生入场后</a:t>
            </a:r>
            <a:r>
              <a:rPr lang="zh-CN" altLang="en-US" sz="14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或</a:t>
            </a:r>
            <a:r>
              <a:rPr lang="zh-CN" altLang="en-US" sz="1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处理缺考考生</a:t>
            </a:r>
            <a:r>
              <a:rPr lang="zh-CN" altLang="en-US" sz="14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信息时，务必核对考生签到表上的签到人数是否与考场内考生人数一致，参加考试的考生一定要</a:t>
            </a:r>
            <a:r>
              <a:rPr lang="zh-CN" altLang="en-US" sz="14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签到）</a:t>
            </a:r>
            <a:endParaRPr lang="zh-CN" altLang="en-US" sz="140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矩形 3"/>
          <p:cNvSpPr/>
          <p:nvPr>
            <p:custDataLst>
              <p:tags r:id="rId2"/>
            </p:custDataLst>
          </p:nvPr>
        </p:nvSpPr>
        <p:spPr>
          <a:xfrm>
            <a:off x="3490913" y="71438"/>
            <a:ext cx="5277485" cy="73723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2.</a:t>
            </a:r>
            <a:r>
              <a:rPr kumimoji="0" lang="zh-CN" altLang="en-US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考试材料说明（以</a:t>
            </a:r>
            <a:r>
              <a:rPr kumimoji="0" lang="en-US" altLang="x-none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CET4</a:t>
            </a:r>
            <a:r>
              <a:rPr kumimoji="0" lang="zh-CN" altLang="en-US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为例）</a:t>
            </a:r>
            <a:endParaRPr kumimoji="0" lang="zh-CN" altLang="en-US" sz="2800" b="1" i="0" strike="noStrike" kern="1200" cap="none" spc="0" normalizeH="0" baseline="0" noProof="1">
              <a:ln>
                <a:noFill/>
              </a:ln>
              <a:solidFill>
                <a:srgbClr val="FFC0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03238" y="969963"/>
            <a:ext cx="8137525" cy="5360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12025" y="5742305"/>
            <a:ext cx="933450" cy="161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内容占位符 2"/>
          <p:cNvSpPr txBox="1">
            <a:spLocks noChangeArrowheads="1"/>
          </p:cNvSpPr>
          <p:nvPr/>
        </p:nvSpPr>
        <p:spPr bwMode="auto">
          <a:xfrm>
            <a:off x="5219700" y="5426075"/>
            <a:ext cx="2305050" cy="5048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4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内容占位符 2"/>
          <p:cNvSpPr txBox="1">
            <a:spLocks noChangeArrowheads="1"/>
          </p:cNvSpPr>
          <p:nvPr/>
        </p:nvSpPr>
        <p:spPr bwMode="auto">
          <a:xfrm>
            <a:off x="2422525" y="3354388"/>
            <a:ext cx="925513" cy="4667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0" bIns="0" anchor="b" anchorCtr="1"/>
          <a:lstStyle>
            <a:lvl1pPr marL="342900" indent="-3429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" name="内容占位符 2"/>
          <p:cNvSpPr txBox="1">
            <a:spLocks noChangeArrowheads="1"/>
          </p:cNvSpPr>
          <p:nvPr/>
        </p:nvSpPr>
        <p:spPr bwMode="auto">
          <a:xfrm>
            <a:off x="5076825" y="1773238"/>
            <a:ext cx="3168650" cy="21748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9" name="内容占位符 2"/>
          <p:cNvSpPr txBox="1">
            <a:spLocks noChangeArrowheads="1"/>
          </p:cNvSpPr>
          <p:nvPr/>
        </p:nvSpPr>
        <p:spPr bwMode="auto">
          <a:xfrm>
            <a:off x="857885" y="3948430"/>
            <a:ext cx="3282315" cy="19831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320" name="TextBox 2"/>
          <p:cNvSpPr txBox="1"/>
          <p:nvPr/>
        </p:nvSpPr>
        <p:spPr>
          <a:xfrm>
            <a:off x="3275648" y="3572828"/>
            <a:ext cx="1108075" cy="279400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填考场号数字</a:t>
            </a:r>
            <a:endParaRPr lang="zh-CN" altLang="en-US" sz="1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2843848" y="5084763"/>
            <a:ext cx="1101090" cy="275590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按座位号顺序</a:t>
            </a:r>
            <a:endParaRPr lang="zh-CN" altLang="en-US" sz="1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3935" y="2853055"/>
            <a:ext cx="1849120" cy="251460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 wrap="none" anchor="t" anchorCtr="0">
            <a:noAutofit/>
          </a:bodyPr>
          <a:lstStyle/>
          <a:p>
            <a:pPr algn="l"/>
            <a:r>
              <a:rPr lang="zh-CN" altLang="en-US" sz="1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按座位号从小到大</a:t>
            </a:r>
            <a:endParaRPr lang="zh-CN" altLang="en-US" sz="1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3490913" y="71438"/>
            <a:ext cx="5277485" cy="73723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2.</a:t>
            </a:r>
            <a:r>
              <a:rPr kumimoji="0" lang="zh-CN" altLang="en-US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考试材料说明（以</a:t>
            </a:r>
            <a:r>
              <a:rPr kumimoji="0" lang="en-US" altLang="x-none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CET4</a:t>
            </a:r>
            <a:r>
              <a:rPr kumimoji="0" lang="zh-CN" altLang="en-US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为例）</a:t>
            </a:r>
            <a:endParaRPr kumimoji="0" lang="zh-CN" altLang="en-US" sz="2800" b="1" i="0" strike="noStrike" kern="1200" cap="none" spc="0" normalizeH="0" baseline="0" noProof="1">
              <a:ln>
                <a:noFill/>
              </a:ln>
              <a:solidFill>
                <a:srgbClr val="FFC0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7" descr="5UHF(CN7%_@P[WQ$V)~}]K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638" y="765175"/>
            <a:ext cx="4189412" cy="592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矩形 3"/>
          <p:cNvSpPr/>
          <p:nvPr/>
        </p:nvSpPr>
        <p:spPr>
          <a:xfrm>
            <a:off x="396875" y="981075"/>
            <a:ext cx="835342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342900" indent="-342900" eaLnBrk="0" hangingPunct="0">
              <a:buFont typeface="Wingdings" panose="05000000000000000000" pitchFamily="2" charset="2"/>
              <a:buChar char="p"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试卷袋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147" name="内容占位符 2"/>
          <p:cNvSpPr txBox="1">
            <a:spLocks noChangeArrowheads="1"/>
          </p:cNvSpPr>
          <p:nvPr/>
        </p:nvSpPr>
        <p:spPr bwMode="auto">
          <a:xfrm>
            <a:off x="611188" y="5229225"/>
            <a:ext cx="2498725" cy="647700"/>
          </a:xfrm>
          <a:prstGeom prst="rect">
            <a:avLst/>
          </a:prstGeom>
          <a:noFill/>
          <a:ln w="28575">
            <a:solidFill>
              <a:srgbClr val="FF7C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试卷袋样式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(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以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CET4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正式卷为例）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19700" y="1209675"/>
            <a:ext cx="165100" cy="228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51500" y="1209675"/>
            <a:ext cx="212725" cy="228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530" y="1557655"/>
            <a:ext cx="3240405" cy="172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试题册                       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份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答题卡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专用袋             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答题卡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专用袋             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答题卡袋密封条           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试卷袋密封条               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肘形连接符 10"/>
          <p:cNvCxnSpPr>
            <a:stCxn id="6147" idx="3"/>
          </p:cNvCxnSpPr>
          <p:nvPr/>
        </p:nvCxnSpPr>
        <p:spPr>
          <a:xfrm flipV="1">
            <a:off x="3109913" y="4652963"/>
            <a:ext cx="1089025" cy="900113"/>
          </a:xfrm>
          <a:prstGeom prst="bentConnector3">
            <a:avLst/>
          </a:prstGeom>
          <a:ln w="28575">
            <a:solidFill>
              <a:srgbClr val="FF7C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3490913" y="71438"/>
            <a:ext cx="5277485" cy="73723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2.</a:t>
            </a:r>
            <a:r>
              <a:rPr kumimoji="0" lang="zh-CN" altLang="en-US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考试材料说明（以</a:t>
            </a:r>
            <a:r>
              <a:rPr kumimoji="0" lang="en-US" altLang="x-none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CET4</a:t>
            </a:r>
            <a:r>
              <a:rPr kumimoji="0" lang="zh-CN" altLang="en-US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为例）</a:t>
            </a:r>
            <a:endParaRPr kumimoji="0" lang="zh-CN" altLang="en-US" sz="2800" b="1" i="0" strike="noStrike" kern="1200" cap="none" spc="0" normalizeH="0" baseline="0" noProof="1">
              <a:ln>
                <a:noFill/>
              </a:ln>
              <a:solidFill>
                <a:srgbClr val="FFC0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B536%O{GGOF}2[2YGH]NBX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0200" y="848360"/>
            <a:ext cx="4003040" cy="5720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内容占位符 2"/>
          <p:cNvSpPr txBox="1"/>
          <p:nvPr/>
        </p:nvSpPr>
        <p:spPr>
          <a:xfrm>
            <a:off x="323850" y="908050"/>
            <a:ext cx="3600450" cy="43338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 eaLnBrk="0" hangingPunct="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F2F2F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答题卡</a:t>
            </a:r>
            <a:r>
              <a:rPr lang="en-US" altLang="zh-CN" dirty="0">
                <a:solidFill>
                  <a:srgbClr val="F2F2F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>
                <a:solidFill>
                  <a:srgbClr val="F2F2F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袋样式</a:t>
            </a:r>
            <a:endParaRPr lang="en-US" altLang="zh-CN" dirty="0">
              <a:solidFill>
                <a:srgbClr val="F2F2F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0" hangingPunct="0"/>
            <a:r>
              <a:rPr lang="en-US" altLang="zh-CN" dirty="0">
                <a:solidFill>
                  <a:srgbClr val="F2F2F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200" dirty="0">
              <a:solidFill>
                <a:srgbClr val="F2F2F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4" name="矩形 2"/>
          <p:cNvSpPr/>
          <p:nvPr/>
        </p:nvSpPr>
        <p:spPr>
          <a:xfrm>
            <a:off x="539750" y="2736850"/>
            <a:ext cx="297243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正确、完整填写信息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8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sym typeface="+mn-ea"/>
              </a:rPr>
              <a:t>（回收点审核后再密封）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3" name="矩形 3"/>
          <p:cNvSpPr/>
          <p:nvPr>
            <p:custDataLst>
              <p:tags r:id="rId2"/>
            </p:custDataLst>
          </p:nvPr>
        </p:nvSpPr>
        <p:spPr>
          <a:xfrm>
            <a:off x="3490913" y="71438"/>
            <a:ext cx="5277485" cy="73723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2.</a:t>
            </a:r>
            <a:r>
              <a:rPr kumimoji="0" lang="zh-CN" altLang="en-US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考试材料说明（以</a:t>
            </a:r>
            <a:r>
              <a:rPr kumimoji="0" lang="en-US" altLang="x-none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CET4</a:t>
            </a:r>
            <a:r>
              <a:rPr kumimoji="0" lang="zh-CN" altLang="en-US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为例）</a:t>
            </a:r>
            <a:endParaRPr kumimoji="0" lang="zh-CN" altLang="en-US" sz="2800" b="1" i="0" strike="noStrike" kern="1200" cap="none" spc="0" normalizeH="0" baseline="0" noProof="1">
              <a:ln>
                <a:noFill/>
              </a:ln>
              <a:solidFill>
                <a:srgbClr val="FFC0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WDO)WY37WHN%MQT@SS(3YM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4475" y="813435"/>
            <a:ext cx="4038600" cy="5750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内容占位符 2"/>
          <p:cNvSpPr txBox="1"/>
          <p:nvPr/>
        </p:nvSpPr>
        <p:spPr>
          <a:xfrm>
            <a:off x="323850" y="908050"/>
            <a:ext cx="3600450" cy="43338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 eaLnBrk="0" hangingPunct="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F2F2F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答题卡</a:t>
            </a:r>
            <a:r>
              <a:rPr lang="en-US" altLang="zh-CN" dirty="0">
                <a:solidFill>
                  <a:srgbClr val="F2F2F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>
                <a:solidFill>
                  <a:srgbClr val="F2F2F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袋样式</a:t>
            </a:r>
            <a:endParaRPr lang="en-US" altLang="zh-CN" dirty="0">
              <a:solidFill>
                <a:srgbClr val="F2F2F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0" hangingPunct="0"/>
            <a:r>
              <a:rPr lang="en-US" altLang="zh-CN" dirty="0">
                <a:solidFill>
                  <a:srgbClr val="F2F2F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200" dirty="0">
              <a:solidFill>
                <a:srgbClr val="F2F2F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4" name="矩形 2"/>
          <p:cNvSpPr/>
          <p:nvPr>
            <p:custDataLst>
              <p:tags r:id="rId2"/>
            </p:custDataLst>
          </p:nvPr>
        </p:nvSpPr>
        <p:spPr>
          <a:xfrm>
            <a:off x="539750" y="2736850"/>
            <a:ext cx="297243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正确、完整填写信息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8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sym typeface="+mn-ea"/>
              </a:rPr>
              <a:t>（回收点审核后再密封）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3" name="矩形 3"/>
          <p:cNvSpPr/>
          <p:nvPr>
            <p:custDataLst>
              <p:tags r:id="rId3"/>
            </p:custDataLst>
          </p:nvPr>
        </p:nvSpPr>
        <p:spPr>
          <a:xfrm>
            <a:off x="3490913" y="71438"/>
            <a:ext cx="5277485" cy="73723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2.</a:t>
            </a:r>
            <a:r>
              <a:rPr kumimoji="0" lang="zh-CN" altLang="en-US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考试材料说明（以</a:t>
            </a:r>
            <a:r>
              <a:rPr kumimoji="0" lang="en-US" altLang="x-none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CET4</a:t>
            </a:r>
            <a:r>
              <a:rPr kumimoji="0" lang="zh-CN" altLang="en-US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为例）</a:t>
            </a:r>
            <a:endParaRPr kumimoji="0" lang="zh-CN" altLang="en-US" sz="2800" b="1" i="0" strike="noStrike" kern="1200" cap="none" spc="0" normalizeH="0" baseline="0" noProof="1">
              <a:ln>
                <a:noFill/>
              </a:ln>
              <a:solidFill>
                <a:srgbClr val="FFC0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26" descr="试题册背面_201312_培训_人名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3588" y="1371600"/>
            <a:ext cx="2846387" cy="3729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矩形 4"/>
          <p:cNvSpPr/>
          <p:nvPr/>
        </p:nvSpPr>
        <p:spPr>
          <a:xfrm>
            <a:off x="358775" y="909638"/>
            <a:ext cx="1458913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试题册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7412" name="图片 5" descr="试题册正面_2013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8" y="1371600"/>
            <a:ext cx="2951162" cy="3729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TextBox 6"/>
          <p:cNvSpPr txBox="1"/>
          <p:nvPr/>
        </p:nvSpPr>
        <p:spPr>
          <a:xfrm>
            <a:off x="358775" y="1843088"/>
            <a:ext cx="1944688" cy="19383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solidFill>
                  <a:srgbClr val="FFC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所有题目均在试题册上</a:t>
            </a:r>
            <a:endParaRPr lang="en-US" altLang="zh-CN" dirty="0">
              <a:solidFill>
                <a:srgbClr val="FFC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dirty="0">
              <a:solidFill>
                <a:srgbClr val="FFC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dirty="0">
                <a:solidFill>
                  <a:srgbClr val="FFC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必须在答题卡上作答。</a:t>
            </a:r>
            <a:endParaRPr lang="zh-CN" altLang="en-US" dirty="0">
              <a:solidFill>
                <a:srgbClr val="FFC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414" name="矩形 8"/>
          <p:cNvSpPr/>
          <p:nvPr/>
        </p:nvSpPr>
        <p:spPr>
          <a:xfrm rot="-1266987">
            <a:off x="4354513" y="2201863"/>
            <a:ext cx="1082675" cy="43021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正  面</a:t>
            </a:r>
            <a:endParaRPr lang="zh-CN" altLang="en-US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415" name="线形标注 1 10"/>
          <p:cNvSpPr/>
          <p:nvPr/>
        </p:nvSpPr>
        <p:spPr>
          <a:xfrm>
            <a:off x="2843213" y="3500438"/>
            <a:ext cx="3529012" cy="2952750"/>
          </a:xfrm>
          <a:prstGeom prst="borderCallout1">
            <a:avLst>
              <a:gd name="adj1" fmla="val 18750"/>
              <a:gd name="adj2" fmla="val -8333"/>
              <a:gd name="adj3" fmla="val 62944"/>
              <a:gd name="adj4" fmla="val -43514"/>
            </a:avLst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6" name="TextBox 15"/>
          <p:cNvSpPr txBox="1"/>
          <p:nvPr/>
        </p:nvSpPr>
        <p:spPr>
          <a:xfrm>
            <a:off x="2695575" y="5416550"/>
            <a:ext cx="2782888" cy="1014413"/>
          </a:xfrm>
          <a:prstGeom prst="rect">
            <a:avLst/>
          </a:prstGeom>
          <a:noFill/>
          <a:ln w="9525" cap="flat" cmpd="sng">
            <a:solidFill>
              <a:srgbClr val="FF7C8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solidFill>
                  <a:srgbClr val="FF7C8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敬告考生，考生在考试前须仔细阅读，并按要求完成相关内容。</a:t>
            </a:r>
            <a:endParaRPr lang="zh-CN" altLang="en-US" sz="2000" dirty="0">
              <a:solidFill>
                <a:srgbClr val="FF7C8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417" name="矩形 8"/>
          <p:cNvSpPr/>
          <p:nvPr/>
        </p:nvSpPr>
        <p:spPr>
          <a:xfrm rot="-1266987">
            <a:off x="7566025" y="2365375"/>
            <a:ext cx="1082675" cy="43021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背  面</a:t>
            </a:r>
            <a:endParaRPr lang="zh-CN" altLang="en-US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418" name="线形标注 2 18"/>
          <p:cNvSpPr/>
          <p:nvPr/>
        </p:nvSpPr>
        <p:spPr>
          <a:xfrm>
            <a:off x="2817813" y="2890838"/>
            <a:ext cx="2716212" cy="2095500"/>
          </a:xfrm>
          <a:prstGeom prst="borderCallout2">
            <a:avLst>
              <a:gd name="adj1" fmla="val 120491"/>
              <a:gd name="adj2" fmla="val 50764"/>
              <a:gd name="adj3" fmla="val 102352"/>
              <a:gd name="adj4" fmla="val 51153"/>
              <a:gd name="adj5" fmla="val 100009"/>
              <a:gd name="adj6" fmla="val 50602"/>
            </a:avLst>
          </a:prstGeom>
          <a:noFill/>
          <a:ln w="53975" cap="flat" cmpd="sng">
            <a:solidFill>
              <a:srgbClr val="FF7C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9" name="等腰三角形 18"/>
          <p:cNvSpPr/>
          <p:nvPr/>
        </p:nvSpPr>
        <p:spPr>
          <a:xfrm>
            <a:off x="865188" y="4033838"/>
            <a:ext cx="425450" cy="574675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2000" dirty="0">
                <a:solidFill>
                  <a:srgbClr val="C00000"/>
                </a:solidFill>
                <a:latin typeface="方正小标宋_GBK" panose="03000509000000000000" charset="-122"/>
                <a:ea typeface="方正小标宋_GBK" panose="03000509000000000000" charset="-122"/>
              </a:rPr>
              <a:t>!</a:t>
            </a:r>
            <a:endParaRPr lang="zh-CN" altLang="en-US" sz="2000" dirty="0">
              <a:solidFill>
                <a:srgbClr val="C00000"/>
              </a:solidFill>
              <a:latin typeface="方正小标宋_GBK" panose="03000509000000000000" charset="-122"/>
              <a:ea typeface="方正小标宋_GBK" panose="03000509000000000000" charset="-122"/>
            </a:endParaRPr>
          </a:p>
        </p:txBody>
      </p:sp>
      <p:sp>
        <p:nvSpPr>
          <p:cNvPr id="7173" name="矩形 3"/>
          <p:cNvSpPr/>
          <p:nvPr>
            <p:custDataLst>
              <p:tags r:id="rId3"/>
            </p:custDataLst>
          </p:nvPr>
        </p:nvSpPr>
        <p:spPr>
          <a:xfrm>
            <a:off x="3490913" y="71438"/>
            <a:ext cx="5277485" cy="73723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2.</a:t>
            </a:r>
            <a:r>
              <a:rPr kumimoji="0" lang="zh-CN" altLang="en-US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考试材料说明（以</a:t>
            </a:r>
            <a:r>
              <a:rPr kumimoji="0" lang="en-US" altLang="x-none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CET4</a:t>
            </a:r>
            <a:r>
              <a:rPr kumimoji="0" lang="zh-CN" altLang="en-US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为例）</a:t>
            </a:r>
            <a:endParaRPr kumimoji="0" lang="zh-CN" altLang="en-US" sz="2800" b="1" i="0" strike="noStrike" kern="1200" cap="none" spc="0" normalizeH="0" baseline="0" noProof="1">
              <a:ln>
                <a:noFill/>
              </a:ln>
              <a:solidFill>
                <a:srgbClr val="FFC0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43755" y="914400"/>
            <a:ext cx="3855085" cy="5304155"/>
          </a:xfrm>
          <a:prstGeom prst="rect">
            <a:avLst/>
          </a:prstGeom>
        </p:spPr>
      </p:pic>
      <p:sp>
        <p:nvSpPr>
          <p:cNvPr id="7173" name="矩形 3"/>
          <p:cNvSpPr/>
          <p:nvPr/>
        </p:nvSpPr>
        <p:spPr>
          <a:xfrm>
            <a:off x="3490913" y="71438"/>
            <a:ext cx="5277485" cy="73723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2.</a:t>
            </a:r>
            <a:r>
              <a:rPr kumimoji="0" lang="zh-CN" altLang="en-US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考试材料说明（以</a:t>
            </a:r>
            <a:r>
              <a:rPr kumimoji="0" lang="en-US" altLang="x-none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CET4</a:t>
            </a:r>
            <a:r>
              <a:rPr kumimoji="0" lang="zh-CN" altLang="en-US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为例）</a:t>
            </a:r>
            <a:endParaRPr kumimoji="0" lang="zh-CN" altLang="en-US" sz="2800" b="1" i="0" strike="noStrike" kern="1200" cap="none" spc="0" normalizeH="0" baseline="0" noProof="1">
              <a:ln>
                <a:noFill/>
              </a:ln>
              <a:solidFill>
                <a:srgbClr val="FFC0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9750" y="914400"/>
            <a:ext cx="3888105" cy="5285740"/>
          </a:xfrm>
          <a:prstGeom prst="rect">
            <a:avLst/>
          </a:prstGeom>
        </p:spPr>
      </p:pic>
      <p:sp>
        <p:nvSpPr>
          <p:cNvPr id="12290" name="矩形 4"/>
          <p:cNvSpPr/>
          <p:nvPr/>
        </p:nvSpPr>
        <p:spPr>
          <a:xfrm>
            <a:off x="3491230" y="6165215"/>
            <a:ext cx="22948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CET4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操作规程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55650" y="913130"/>
            <a:ext cx="4206875" cy="5328920"/>
          </a:xfrm>
          <a:prstGeom prst="rect">
            <a:avLst/>
          </a:prstGeom>
        </p:spPr>
      </p:pic>
      <p:sp>
        <p:nvSpPr>
          <p:cNvPr id="16386" name="内容占位符 2"/>
          <p:cNvSpPr txBox="1"/>
          <p:nvPr>
            <p:custDataLst>
              <p:tags r:id="rId2"/>
            </p:custDataLst>
          </p:nvPr>
        </p:nvSpPr>
        <p:spPr>
          <a:xfrm>
            <a:off x="5219700" y="1412875"/>
            <a:ext cx="3600450" cy="43338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 eaLnBrk="0" hangingPunct="0"/>
            <a:r>
              <a:rPr lang="zh-CN" dirty="0">
                <a:solidFill>
                  <a:srgbClr val="F2F2F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考场安排提示</a:t>
            </a:r>
            <a:endParaRPr lang="zh-CN" altLang="en-US" sz="2200" dirty="0">
              <a:solidFill>
                <a:srgbClr val="F2F2F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0" name="矩形 4"/>
          <p:cNvSpPr/>
          <p:nvPr>
            <p:custDataLst>
              <p:tags r:id="rId3"/>
            </p:custDataLst>
          </p:nvPr>
        </p:nvSpPr>
        <p:spPr>
          <a:xfrm>
            <a:off x="5556885" y="2205355"/>
            <a:ext cx="3162935" cy="14846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考点代码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校区代码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考场号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试卷发放、回收等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内容占位符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83310" y="1118870"/>
            <a:ext cx="3683635" cy="4168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0" bIns="0" anchor="b" anchorCtr="1"/>
          <a:lstStyle>
            <a:lvl1pPr marL="342900" indent="-3429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4" name="肘形连接符 3"/>
          <p:cNvCxnSpPr/>
          <p:nvPr>
            <p:custDataLst>
              <p:tags r:id="rId5"/>
            </p:custDataLst>
          </p:nvPr>
        </p:nvCxnSpPr>
        <p:spPr>
          <a:xfrm flipV="1">
            <a:off x="4787900" y="2421255"/>
            <a:ext cx="748030" cy="575945"/>
          </a:xfrm>
          <a:prstGeom prst="bentConnector3">
            <a:avLst>
              <a:gd name="adj1" fmla="val 50085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矩形 3"/>
          <p:cNvSpPr/>
          <p:nvPr>
            <p:custDataLst>
              <p:tags r:id="rId6"/>
            </p:custDataLst>
          </p:nvPr>
        </p:nvSpPr>
        <p:spPr>
          <a:xfrm>
            <a:off x="3490913" y="71438"/>
            <a:ext cx="5277485" cy="73723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2.</a:t>
            </a:r>
            <a:r>
              <a:rPr kumimoji="0" lang="zh-CN" altLang="en-US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考试材料说明（以</a:t>
            </a:r>
            <a:r>
              <a:rPr kumimoji="0" lang="en-US" altLang="x-none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CET4</a:t>
            </a:r>
            <a:r>
              <a:rPr kumimoji="0" lang="zh-CN" altLang="en-US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为例）</a:t>
            </a:r>
            <a:endParaRPr kumimoji="0" lang="zh-CN" altLang="en-US" sz="2800" b="1" i="0" strike="noStrike" kern="1200" cap="none" spc="0" normalizeH="0" baseline="0" noProof="1">
              <a:ln>
                <a:noFill/>
              </a:ln>
              <a:solidFill>
                <a:srgbClr val="FFC0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11730" y="1772920"/>
            <a:ext cx="144145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275965" y="1773555"/>
            <a:ext cx="144145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877695" y="2493010"/>
            <a:ext cx="106680" cy="30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539365" y="2479675"/>
            <a:ext cx="324485" cy="242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3"/>
          <p:cNvSpPr/>
          <p:nvPr/>
        </p:nvSpPr>
        <p:spPr>
          <a:xfrm>
            <a:off x="755650" y="836613"/>
            <a:ext cx="7920038" cy="584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3200" b="1" i="0" u="none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3.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考场操作规程要点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FFC0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+mn-ea"/>
            </a:endParaRPr>
          </a:p>
        </p:txBody>
      </p:sp>
      <p:sp>
        <p:nvSpPr>
          <p:cNvPr id="18434" name="矩形 3"/>
          <p:cNvSpPr/>
          <p:nvPr/>
        </p:nvSpPr>
        <p:spPr>
          <a:xfrm>
            <a:off x="539750" y="2132013"/>
            <a:ext cx="7704138" cy="8302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08:45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CET4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/   14:45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（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CET6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）    </a:t>
            </a:r>
            <a:r>
              <a:rPr lang="zh-CN" altLang="en-US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考生入场</a:t>
            </a:r>
            <a:endParaRPr lang="en-US" altLang="zh-CN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buFont typeface="Wingdings" panose="05000000000000000000" pitchFamily="2" charset="2"/>
              <a:buChar char="n"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35" name="矩形 5"/>
          <p:cNvSpPr/>
          <p:nvPr/>
        </p:nvSpPr>
        <p:spPr>
          <a:xfrm>
            <a:off x="1979613" y="2635250"/>
            <a:ext cx="6985000" cy="34512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ts val="3500"/>
              </a:lnSpc>
            </a:pPr>
            <a:endParaRPr lang="en-US" altLang="zh-CN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ts val="35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出示身份证或学生证（两证必有其一）、准考证</a:t>
            </a:r>
            <a:endParaRPr lang="zh-CN" altLang="en-US" sz="2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</a:t>
            </a:r>
            <a:endParaRPr lang="en-US" altLang="zh-CN" sz="2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第二监考（监考员乙）在门口核对考生证件，用</a:t>
            </a:r>
            <a:r>
              <a:rPr lang="zh-CN" altLang="en-US" sz="2000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金属探测仪</a:t>
            </a:r>
            <a:r>
              <a:rPr lang="zh-CN" altLang="en-US" sz="2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扫描学生全身，禁止考生携带违规物品进考场</a:t>
            </a:r>
            <a:endParaRPr lang="en-US" altLang="zh-CN" sz="2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主监考（监考员甲）保护试卷袋，指导考生按准考证上的座位号入座，并让考生在</a:t>
            </a:r>
            <a:r>
              <a:rPr lang="zh-CN" altLang="en-US" sz="2000" dirty="0">
                <a:solidFill>
                  <a:srgbClr val="FFFF6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签到表</a:t>
            </a:r>
            <a:r>
              <a:rPr lang="zh-CN" altLang="en-US" sz="2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和</a:t>
            </a:r>
            <a:r>
              <a:rPr lang="zh-CN" altLang="en-US" sz="2000" dirty="0">
                <a:solidFill>
                  <a:srgbClr val="FFFF6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诚信承诺书</a:t>
            </a:r>
            <a:r>
              <a:rPr lang="zh-CN" altLang="en-US" sz="2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上签字</a:t>
            </a:r>
            <a:endParaRPr lang="zh-CN" altLang="en-US" sz="2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sz="2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8436" name="Picture 2" descr="C:\Users\Administrator\AppData\Roaming\Tencent\Users\2411221069\QQ\WinTemp\RichOle\V`U_W9BU(VB~S24WPNC1IG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4838" y="4425950"/>
            <a:ext cx="1022350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TextBox 6"/>
          <p:cNvSpPr txBox="1"/>
          <p:nvPr/>
        </p:nvSpPr>
        <p:spPr>
          <a:xfrm>
            <a:off x="612775" y="5408613"/>
            <a:ext cx="1150938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1800" dirty="0">
                <a:latin typeface="华文琥珀" panose="02010800040101010101" pitchFamily="2" charset="-122"/>
                <a:ea typeface="华文琥珀" panose="02010800040101010101" pitchFamily="2" charset="-122"/>
              </a:rPr>
              <a:t>监考教师</a:t>
            </a:r>
            <a:endParaRPr lang="zh-CN" altLang="en-US" sz="18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18438" name="Picture 3" descr="C:\Users\Administrator\AppData\Roaming\Tencent\Users\2411221069\QQ\WinTemp\RichOle\1I3E@SYCU3(B~66%1$YMZK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38" y="2851150"/>
            <a:ext cx="1022350" cy="88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TextBox 7"/>
          <p:cNvSpPr txBox="1"/>
          <p:nvPr/>
        </p:nvSpPr>
        <p:spPr>
          <a:xfrm>
            <a:off x="755650" y="3790950"/>
            <a:ext cx="1008063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1800" dirty="0">
                <a:latin typeface="华文琥珀" panose="02010800040101010101" pitchFamily="2" charset="-122"/>
                <a:ea typeface="华文琥珀" panose="02010800040101010101" pitchFamily="2" charset="-122"/>
              </a:rPr>
              <a:t>考生</a:t>
            </a:r>
            <a:endParaRPr lang="zh-CN" altLang="en-US" sz="18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45005" y="1647190"/>
            <a:ext cx="1203325" cy="2588895"/>
          </a:xfrm>
          <a:prstGeom prst="rect">
            <a:avLst/>
          </a:prstGeom>
          <a:solidFill>
            <a:srgbClr val="003F9E"/>
          </a:solidFill>
          <a:ln>
            <a:solidFill>
              <a:srgbClr val="005EEC"/>
            </a:solidFill>
          </a:ln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352" name="直接箭头连接符 18"/>
          <p:cNvCxnSpPr/>
          <p:nvPr/>
        </p:nvCxnSpPr>
        <p:spPr>
          <a:xfrm flipV="1">
            <a:off x="2967038" y="3213100"/>
            <a:ext cx="1604962" cy="525463"/>
          </a:xfrm>
          <a:prstGeom prst="straightConnector1">
            <a:avLst/>
          </a:prstGeom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9458" name="矩形 3"/>
          <p:cNvSpPr/>
          <p:nvPr/>
        </p:nvSpPr>
        <p:spPr>
          <a:xfrm>
            <a:off x="611188" y="819150"/>
            <a:ext cx="5311775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9:00  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CET4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/   15:00 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CET6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） 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59" name="矩形 4"/>
          <p:cNvSpPr/>
          <p:nvPr/>
        </p:nvSpPr>
        <p:spPr>
          <a:xfrm>
            <a:off x="5976938" y="819150"/>
            <a:ext cx="2303462" cy="800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下发考试材料</a:t>
            </a:r>
            <a:endParaRPr lang="en-US" altLang="zh-CN" sz="22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dirty="0">
              <a:solidFill>
                <a:srgbClr val="6699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等腰三角形 18"/>
          <p:cNvSpPr/>
          <p:nvPr/>
        </p:nvSpPr>
        <p:spPr>
          <a:xfrm>
            <a:off x="979488" y="4940300"/>
            <a:ext cx="423862" cy="574675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2000" dirty="0">
                <a:solidFill>
                  <a:srgbClr val="C00000"/>
                </a:solidFill>
                <a:latin typeface="方正小标宋_GBK" panose="03000509000000000000" charset="-122"/>
                <a:ea typeface="方正小标宋_GBK" panose="03000509000000000000" charset="-122"/>
              </a:rPr>
              <a:t>!</a:t>
            </a:r>
            <a:endParaRPr lang="zh-CN" altLang="en-US" sz="2000" dirty="0">
              <a:solidFill>
                <a:srgbClr val="C00000"/>
              </a:solidFill>
              <a:latin typeface="方正小标宋_GBK" panose="03000509000000000000" charset="-122"/>
              <a:ea typeface="方正小标宋_GBK" panose="03000509000000000000" charset="-122"/>
            </a:endParaRPr>
          </a:p>
        </p:txBody>
      </p:sp>
      <p:sp>
        <p:nvSpPr>
          <p:cNvPr id="14341" name="TextBox 5"/>
          <p:cNvSpPr txBox="1"/>
          <p:nvPr/>
        </p:nvSpPr>
        <p:spPr>
          <a:xfrm>
            <a:off x="1692275" y="5059363"/>
            <a:ext cx="6481763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dirty="0">
                <a:solidFill>
                  <a:srgbClr val="FFC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禁止迟到考生入场</a:t>
            </a:r>
            <a:endParaRPr lang="zh-CN" altLang="en-US" sz="2800" dirty="0">
              <a:solidFill>
                <a:srgbClr val="FFC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3318" name="矩形 1"/>
          <p:cNvSpPr/>
          <p:nvPr/>
        </p:nvSpPr>
        <p:spPr>
          <a:xfrm>
            <a:off x="900430" y="5737225"/>
            <a:ext cx="798703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提 示 语     非听力考试期间考生不得佩戴耳机且不得提前翻试题册，否则按违规处理。</a:t>
            </a:r>
            <a:endParaRPr lang="zh-CN" altLang="en-US" sz="1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343" name="Picture 2" descr="C:\Users\Administrator\AppData\Roaming\Tencent\Users\2411221069\QQ\WinTemp\RichOle\V`U_W9BU(VB~S24WPNC1IG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2276475"/>
            <a:ext cx="1022350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4" name="TextBox 9"/>
          <p:cNvSpPr txBox="1"/>
          <p:nvPr/>
        </p:nvSpPr>
        <p:spPr>
          <a:xfrm>
            <a:off x="396875" y="3429000"/>
            <a:ext cx="1150938" cy="3698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1800" dirty="0">
                <a:latin typeface="华文琥珀" panose="02010800040101010101" pitchFamily="2" charset="-122"/>
                <a:ea typeface="华文琥珀" panose="02010800040101010101" pitchFamily="2" charset="-122"/>
              </a:rPr>
              <a:t>监考教师</a:t>
            </a:r>
            <a:endParaRPr lang="zh-CN" altLang="en-US" sz="18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4345" name="矩形 10"/>
          <p:cNvSpPr/>
          <p:nvPr/>
        </p:nvSpPr>
        <p:spPr>
          <a:xfrm>
            <a:off x="2195513" y="1798638"/>
            <a:ext cx="720725" cy="647700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试题册</a:t>
            </a:r>
            <a:endParaRPr lang="zh-CN" altLang="en-US" sz="1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6" name="矩形 12"/>
          <p:cNvSpPr/>
          <p:nvPr/>
        </p:nvSpPr>
        <p:spPr>
          <a:xfrm>
            <a:off x="2174875" y="2579688"/>
            <a:ext cx="720725" cy="647700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答题卡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1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7" name="矩形 13"/>
          <p:cNvSpPr/>
          <p:nvPr/>
        </p:nvSpPr>
        <p:spPr>
          <a:xfrm>
            <a:off x="2174875" y="3427413"/>
            <a:ext cx="720725" cy="649287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答题卡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zh-CN" altLang="en-US" sz="1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348" name="Picture 3" descr="C:\Users\Administrator\AppData\Roaming\Tencent\Users\2411221069\QQ\WinTemp\RichOle\1I3E@SYCU3(B~66%1$YMZK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420938"/>
            <a:ext cx="1023938" cy="88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9" name="TextBox 15"/>
          <p:cNvSpPr txBox="1"/>
          <p:nvPr/>
        </p:nvSpPr>
        <p:spPr>
          <a:xfrm>
            <a:off x="4643438" y="3500438"/>
            <a:ext cx="1008062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1800" dirty="0">
                <a:latin typeface="华文琥珀" panose="02010800040101010101" pitchFamily="2" charset="-122"/>
                <a:ea typeface="华文琥珀" panose="02010800040101010101" pitchFamily="2" charset="-122"/>
              </a:rPr>
              <a:t>考生</a:t>
            </a:r>
            <a:endParaRPr lang="zh-CN" altLang="en-US" sz="18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cxnSp>
        <p:nvCxnSpPr>
          <p:cNvPr id="14350" name="直接箭头连接符 16"/>
          <p:cNvCxnSpPr/>
          <p:nvPr/>
        </p:nvCxnSpPr>
        <p:spPr>
          <a:xfrm>
            <a:off x="2967038" y="2081213"/>
            <a:ext cx="1584325" cy="684212"/>
          </a:xfrm>
          <a:prstGeom prst="straightConnector1">
            <a:avLst/>
          </a:prstGeom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4351" name="直接箭头连接符 17"/>
          <p:cNvCxnSpPr>
            <a:stCxn id="14346" idx="3"/>
          </p:cNvCxnSpPr>
          <p:nvPr/>
        </p:nvCxnSpPr>
        <p:spPr>
          <a:xfrm>
            <a:off x="2895600" y="2903538"/>
            <a:ext cx="1604963" cy="119062"/>
          </a:xfrm>
          <a:prstGeom prst="straightConnector1">
            <a:avLst/>
          </a:prstGeom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4353" name="TextBox 24"/>
          <p:cNvSpPr txBox="1"/>
          <p:nvPr/>
        </p:nvSpPr>
        <p:spPr>
          <a:xfrm>
            <a:off x="6324600" y="2081213"/>
            <a:ext cx="2447925" cy="17532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1.</a:t>
            </a:r>
            <a:r>
              <a:rPr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阅读试题册正面的敬告考生。</a:t>
            </a:r>
            <a:endParaRPr lang="en-US" altLang="zh-CN" sz="1800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2.</a:t>
            </a:r>
            <a:r>
              <a:rPr lang="zh-CN" altLang="en-US" sz="1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检查条形码、答题卡的印刷质量</a:t>
            </a:r>
            <a:endParaRPr lang="en-US" altLang="zh-CN" sz="1800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3.</a:t>
            </a:r>
            <a:r>
              <a:rPr lang="zh-CN" alt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指导学生按要求填写（涂）信息</a:t>
            </a:r>
            <a:endParaRPr lang="en-US" altLang="zh-CN" sz="1800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4354" name="右箭头 25"/>
          <p:cNvSpPr/>
          <p:nvPr/>
        </p:nvSpPr>
        <p:spPr>
          <a:xfrm>
            <a:off x="5580063" y="2781300"/>
            <a:ext cx="792162" cy="360363"/>
          </a:xfrm>
          <a:prstGeom prst="rightArrow">
            <a:avLst>
              <a:gd name="adj1" fmla="val 50000"/>
              <a:gd name="adj2" fmla="val 49867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4341" grpId="0"/>
      <p:bldP spid="13318" grpId="0"/>
      <p:bldP spid="14344" grpId="0"/>
      <p:bldP spid="14345" grpId="0" animBg="1"/>
      <p:bldP spid="14346" grpId="0" animBg="1"/>
      <p:bldP spid="14347" grpId="0" animBg="1"/>
      <p:bldP spid="14349" grpId="0"/>
      <p:bldP spid="14353" grpId="0"/>
      <p:bldP spid="14354" grpId="0" animBg="1"/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矩形 1"/>
          <p:cNvSpPr/>
          <p:nvPr/>
        </p:nvSpPr>
        <p:spPr>
          <a:xfrm>
            <a:off x="684213" y="2636838"/>
            <a:ext cx="7488237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endParaRPr lang="en-US" altLang="zh-CN" b="0" dirty="0">
              <a:solidFill>
                <a:srgbClr val="F8F8F8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7170" name="标题 5"/>
          <p:cNvSpPr>
            <a:spLocks noGrp="1"/>
          </p:cNvSpPr>
          <p:nvPr>
            <p:ph type="title"/>
          </p:nvPr>
        </p:nvSpPr>
        <p:spPr>
          <a:xfrm>
            <a:off x="468630" y="907415"/>
            <a:ext cx="8229600" cy="798195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</a:rPr>
              <a:t>考试报名情况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7171" name="内容占位符 6"/>
          <p:cNvSpPr>
            <a:spLocks noGrp="1"/>
          </p:cNvSpPr>
          <p:nvPr>
            <p:ph idx="1"/>
          </p:nvPr>
        </p:nvSpPr>
        <p:spPr>
          <a:xfrm>
            <a:off x="468313" y="1916430"/>
            <a:ext cx="8229600" cy="1020763"/>
          </a:xfrm>
        </p:spPr>
        <p:txBody>
          <a:bodyPr vert="horz" wrap="square" lIns="91440" tIns="45720" rIns="91440" bIns="45720" anchor="t" anchorCtr="0"/>
          <a:lstStyle/>
          <a:p>
            <a:r>
              <a:rPr lang="en-US" altLang="zh-CN" sz="2400" dirty="0">
                <a:solidFill>
                  <a:srgbClr val="FFFFFF"/>
                </a:solidFill>
              </a:rPr>
              <a:t>6</a:t>
            </a:r>
            <a:r>
              <a:rPr lang="zh-CN" altLang="en-US" sz="2400" dirty="0">
                <a:solidFill>
                  <a:srgbClr val="FFFFFF"/>
                </a:solidFill>
              </a:rPr>
              <a:t>月</a:t>
            </a:r>
            <a:r>
              <a:rPr lang="en-US" altLang="zh-CN" sz="2400" dirty="0">
                <a:solidFill>
                  <a:srgbClr val="FFFFFF"/>
                </a:solidFill>
              </a:rPr>
              <a:t>15</a:t>
            </a:r>
            <a:r>
              <a:rPr lang="zh-CN" altLang="en-US" sz="2400" dirty="0">
                <a:solidFill>
                  <a:srgbClr val="FFFFFF"/>
                </a:solidFill>
              </a:rPr>
              <a:t>日我校共</a:t>
            </a:r>
            <a:r>
              <a:rPr lang="en-US" altLang="zh-CN" sz="2400" dirty="0">
                <a:solidFill>
                  <a:srgbClr val="FFFFFF"/>
                </a:solidFill>
              </a:rPr>
              <a:t>10347</a:t>
            </a:r>
            <a:r>
              <a:rPr lang="en-US" altLang="zh-CN" sz="2400" dirty="0">
                <a:solidFill>
                  <a:srgbClr val="FFFFFF"/>
                </a:solidFill>
              </a:rPr>
              <a:t>名考生</a:t>
            </a:r>
            <a:r>
              <a:rPr lang="zh-CN" altLang="en-US" sz="2400" dirty="0">
                <a:solidFill>
                  <a:srgbClr val="FFFFFF"/>
                </a:solidFill>
              </a:rPr>
              <a:t>参加考试：</a:t>
            </a:r>
            <a:endParaRPr lang="en-US" altLang="zh-CN" sz="2400" dirty="0">
              <a:solidFill>
                <a:srgbClr val="FFFFFF"/>
              </a:solidFill>
            </a:endParaRPr>
          </a:p>
          <a:p>
            <a:endParaRPr lang="zh-CN" altLang="en-US" sz="2400" dirty="0">
              <a:solidFill>
                <a:srgbClr val="FFFFFF"/>
              </a:solidFill>
            </a:endParaRPr>
          </a:p>
          <a:p>
            <a:endParaRPr lang="zh-CN" altLang="en-US" sz="2400" dirty="0">
              <a:solidFill>
                <a:srgbClr val="FFFFFF"/>
              </a:solidFill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899478" y="2535238"/>
          <a:ext cx="7560225" cy="2120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3413"/>
                <a:gridCol w="1138210"/>
                <a:gridCol w="1214642"/>
                <a:gridCol w="3743960"/>
              </a:tblGrid>
              <a:tr h="3746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类型</a:t>
                      </a:r>
                      <a:endParaRPr lang="en-US" altLang="en-US" sz="1600" dirty="0" err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考场数</a:t>
                      </a:r>
                      <a:endParaRPr lang="en-US" altLang="en-US" sz="1600" dirty="0" err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人数</a:t>
                      </a:r>
                      <a:endParaRPr lang="en-US" altLang="en-US" sz="1600" dirty="0" err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合计</a:t>
                      </a:r>
                      <a:endParaRPr lang="en-US" altLang="en-US" sz="1600" dirty="0" err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84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英语四级</a:t>
                      </a:r>
                      <a:endParaRPr lang="en-US" altLang="en-US" sz="1600" b="0" dirty="0" err="1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600" b="0">
                          <a:solidFill>
                            <a:schemeClr val="tx1"/>
                          </a:solidFill>
                        </a:rPr>
                        <a:t>6178</a:t>
                      </a:r>
                      <a:endParaRPr lang="en-US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四级，208个考场，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6208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</a:rPr>
                        <a:t>名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考生</a:t>
                      </a:r>
                      <a:endParaRPr lang="en-US" altLang="en-US" sz="1600" b="0" dirty="0" err="1" smtClean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867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日语四级</a:t>
                      </a:r>
                      <a:endParaRPr lang="en-US" altLang="en-US" sz="1600" b="0" dirty="0" err="1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vMerge="1">
                  <a:tcPr/>
                </a:tc>
              </a:tr>
              <a:tr h="3441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俄语四级</a:t>
                      </a:r>
                      <a:endParaRPr lang="en-US" altLang="en-US" sz="1600" b="0" dirty="0" err="1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6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vMerge="1">
                  <a:tcPr/>
                </a:tc>
              </a:tr>
              <a:tr h="309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英语六级</a:t>
                      </a:r>
                      <a:endParaRPr lang="en-US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US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600" b="0" dirty="0">
                          <a:solidFill>
                            <a:schemeClr val="tx1"/>
                          </a:solidFill>
                        </a:rPr>
                        <a:t>4224</a:t>
                      </a:r>
                      <a:endParaRPr lang="en-US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六级，139个考场，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4139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</a:rPr>
                        <a:t>名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考生</a:t>
                      </a:r>
                      <a:endParaRPr lang="en-US" altLang="en-US" sz="1600" b="0" dirty="0" err="1" smtClean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日语六级</a:t>
                      </a:r>
                      <a:endParaRPr lang="en-US" altLang="en-US" sz="1600" b="0" dirty="0" err="1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vMerge="1"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Users\Administrator\AppData\Roaming\Tencent\Users\2411221069\QQ\WinTemp\RichOle\1I3E@SYCU3(B~66%1$YMZKV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765175"/>
            <a:ext cx="744537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TextBox 6"/>
          <p:cNvSpPr txBox="1"/>
          <p:nvPr/>
        </p:nvSpPr>
        <p:spPr>
          <a:xfrm>
            <a:off x="1403350" y="908050"/>
            <a:ext cx="889000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000" dirty="0">
                <a:latin typeface="华文彩云" panose="02010800040101010101" pitchFamily="2" charset="-122"/>
                <a:ea typeface="华文彩云" panose="02010800040101010101" pitchFamily="2" charset="-122"/>
              </a:rPr>
              <a:t>考生</a:t>
            </a:r>
            <a:endParaRPr lang="zh-CN" altLang="en-US" sz="2000" dirty="0"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20483" name="TextBox 27"/>
          <p:cNvSpPr txBox="1"/>
          <p:nvPr/>
        </p:nvSpPr>
        <p:spPr>
          <a:xfrm>
            <a:off x="2303463" y="981075"/>
            <a:ext cx="6589712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solidFill>
                  <a:srgbClr val="FF99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填写（涂）试题册背面及答题</a:t>
            </a:r>
            <a:r>
              <a:rPr lang="en-US" altLang="zh-CN" sz="2000" dirty="0">
                <a:solidFill>
                  <a:srgbClr val="FF99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dirty="0">
                <a:solidFill>
                  <a:srgbClr val="FF99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dirty="0">
                <a:solidFill>
                  <a:srgbClr val="FF99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solidFill>
                  <a:srgbClr val="FF99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的准考证号和姓名栏</a:t>
            </a:r>
            <a:endParaRPr lang="zh-CN" altLang="en-US" sz="2000" dirty="0">
              <a:solidFill>
                <a:srgbClr val="FF99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484" name="Picture 2" descr="C:\Users\Administrator\AppData\Roaming\Tencent\Users\58445695\QQ\WinTemp\RichOle\T4BH3A$9{{ZMDTRRU`]TND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638" y="1628775"/>
            <a:ext cx="4740275" cy="1871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TextBox 30"/>
          <p:cNvSpPr txBox="1"/>
          <p:nvPr/>
        </p:nvSpPr>
        <p:spPr>
          <a:xfrm>
            <a:off x="6648450" y="2255838"/>
            <a:ext cx="144463" cy="2143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6" name="TextBox 32"/>
          <p:cNvSpPr txBox="1"/>
          <p:nvPr/>
        </p:nvSpPr>
        <p:spPr>
          <a:xfrm>
            <a:off x="6767513" y="2255838"/>
            <a:ext cx="144462" cy="2143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7" name="TextBox 33"/>
          <p:cNvSpPr txBox="1"/>
          <p:nvPr/>
        </p:nvSpPr>
        <p:spPr>
          <a:xfrm>
            <a:off x="6896100" y="2254250"/>
            <a:ext cx="142875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8" name="TextBox 34"/>
          <p:cNvSpPr txBox="1"/>
          <p:nvPr/>
        </p:nvSpPr>
        <p:spPr>
          <a:xfrm>
            <a:off x="7029450" y="2255838"/>
            <a:ext cx="142875" cy="2143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9" name="TextBox 35"/>
          <p:cNvSpPr txBox="1"/>
          <p:nvPr/>
        </p:nvSpPr>
        <p:spPr>
          <a:xfrm>
            <a:off x="7148513" y="2254250"/>
            <a:ext cx="142875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0" name="TextBox 36"/>
          <p:cNvSpPr txBox="1"/>
          <p:nvPr/>
        </p:nvSpPr>
        <p:spPr>
          <a:xfrm>
            <a:off x="7308850" y="2254250"/>
            <a:ext cx="142875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1" name="TextBox 37"/>
          <p:cNvSpPr txBox="1"/>
          <p:nvPr/>
        </p:nvSpPr>
        <p:spPr>
          <a:xfrm>
            <a:off x="7440613" y="2255838"/>
            <a:ext cx="144462" cy="2143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2" name="TextBox 38"/>
          <p:cNvSpPr txBox="1"/>
          <p:nvPr/>
        </p:nvSpPr>
        <p:spPr>
          <a:xfrm>
            <a:off x="7566025" y="2254250"/>
            <a:ext cx="144463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3" name="TextBox 39"/>
          <p:cNvSpPr txBox="1"/>
          <p:nvPr/>
        </p:nvSpPr>
        <p:spPr>
          <a:xfrm>
            <a:off x="7688263" y="2254250"/>
            <a:ext cx="144462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4" name="TextBox 40"/>
          <p:cNvSpPr txBox="1"/>
          <p:nvPr/>
        </p:nvSpPr>
        <p:spPr>
          <a:xfrm>
            <a:off x="7837488" y="2254250"/>
            <a:ext cx="144462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5" name="TextBox 41"/>
          <p:cNvSpPr txBox="1"/>
          <p:nvPr/>
        </p:nvSpPr>
        <p:spPr>
          <a:xfrm>
            <a:off x="7964488" y="2255838"/>
            <a:ext cx="144462" cy="2143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6" name="TextBox 42"/>
          <p:cNvSpPr txBox="1"/>
          <p:nvPr/>
        </p:nvSpPr>
        <p:spPr>
          <a:xfrm>
            <a:off x="8101013" y="2255838"/>
            <a:ext cx="142875" cy="2143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7" name="TextBox 43"/>
          <p:cNvSpPr txBox="1"/>
          <p:nvPr/>
        </p:nvSpPr>
        <p:spPr>
          <a:xfrm>
            <a:off x="8220075" y="2254250"/>
            <a:ext cx="142875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8" name="TextBox 44"/>
          <p:cNvSpPr txBox="1"/>
          <p:nvPr/>
        </p:nvSpPr>
        <p:spPr>
          <a:xfrm>
            <a:off x="8358188" y="2254250"/>
            <a:ext cx="144462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9" name="TextBox 45"/>
          <p:cNvSpPr txBox="1"/>
          <p:nvPr/>
        </p:nvSpPr>
        <p:spPr>
          <a:xfrm>
            <a:off x="8483600" y="2255838"/>
            <a:ext cx="142875" cy="2143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0" name="TextBox 47"/>
          <p:cNvSpPr txBox="1"/>
          <p:nvPr/>
        </p:nvSpPr>
        <p:spPr>
          <a:xfrm>
            <a:off x="4500563" y="2205038"/>
            <a:ext cx="719137" cy="2762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XX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大学</a:t>
            </a: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1" name="TextBox 48"/>
          <p:cNvSpPr txBox="1"/>
          <p:nvPr/>
        </p:nvSpPr>
        <p:spPr>
          <a:xfrm>
            <a:off x="4572000" y="2565400"/>
            <a:ext cx="720725" cy="2762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李月</a:t>
            </a: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502" name="Picture 4" descr="C:\Users\Administrator\AppData\Roaming\Tencent\Users\58445695\QQ\WinTemp\RichOle\DFVUN(`$@5_AA{(6@~EK}(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638" y="4005263"/>
            <a:ext cx="4752975" cy="1952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3" name="TextBox 50"/>
          <p:cNvSpPr txBox="1"/>
          <p:nvPr/>
        </p:nvSpPr>
        <p:spPr>
          <a:xfrm>
            <a:off x="6654800" y="4624388"/>
            <a:ext cx="144463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4" name="TextBox 51"/>
          <p:cNvSpPr txBox="1"/>
          <p:nvPr/>
        </p:nvSpPr>
        <p:spPr>
          <a:xfrm>
            <a:off x="6773863" y="4619625"/>
            <a:ext cx="144462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5" name="TextBox 52"/>
          <p:cNvSpPr txBox="1"/>
          <p:nvPr/>
        </p:nvSpPr>
        <p:spPr>
          <a:xfrm>
            <a:off x="6900863" y="4627563"/>
            <a:ext cx="144462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6" name="TextBox 53"/>
          <p:cNvSpPr txBox="1"/>
          <p:nvPr/>
        </p:nvSpPr>
        <p:spPr>
          <a:xfrm>
            <a:off x="7034213" y="4624388"/>
            <a:ext cx="144462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7" name="TextBox 54"/>
          <p:cNvSpPr txBox="1"/>
          <p:nvPr/>
        </p:nvSpPr>
        <p:spPr>
          <a:xfrm>
            <a:off x="7153275" y="4624388"/>
            <a:ext cx="144463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8" name="TextBox 55"/>
          <p:cNvSpPr txBox="1"/>
          <p:nvPr/>
        </p:nvSpPr>
        <p:spPr>
          <a:xfrm>
            <a:off x="7313613" y="4619625"/>
            <a:ext cx="144462" cy="2143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9" name="TextBox 56"/>
          <p:cNvSpPr txBox="1"/>
          <p:nvPr/>
        </p:nvSpPr>
        <p:spPr>
          <a:xfrm>
            <a:off x="7446963" y="4613275"/>
            <a:ext cx="144462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0" name="TextBox 57"/>
          <p:cNvSpPr txBox="1"/>
          <p:nvPr/>
        </p:nvSpPr>
        <p:spPr>
          <a:xfrm>
            <a:off x="7572375" y="4616450"/>
            <a:ext cx="142875" cy="2143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1" name="TextBox 58"/>
          <p:cNvSpPr txBox="1"/>
          <p:nvPr/>
        </p:nvSpPr>
        <p:spPr>
          <a:xfrm>
            <a:off x="7693025" y="4616450"/>
            <a:ext cx="144463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2" name="TextBox 59"/>
          <p:cNvSpPr txBox="1"/>
          <p:nvPr/>
        </p:nvSpPr>
        <p:spPr>
          <a:xfrm>
            <a:off x="7843838" y="4622800"/>
            <a:ext cx="142875" cy="2143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3" name="TextBox 60"/>
          <p:cNvSpPr txBox="1"/>
          <p:nvPr/>
        </p:nvSpPr>
        <p:spPr>
          <a:xfrm>
            <a:off x="7970838" y="4624388"/>
            <a:ext cx="142875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4" name="TextBox 61"/>
          <p:cNvSpPr txBox="1"/>
          <p:nvPr/>
        </p:nvSpPr>
        <p:spPr>
          <a:xfrm>
            <a:off x="8105775" y="4621213"/>
            <a:ext cx="144463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5" name="TextBox 62"/>
          <p:cNvSpPr txBox="1"/>
          <p:nvPr/>
        </p:nvSpPr>
        <p:spPr>
          <a:xfrm>
            <a:off x="8224838" y="4624388"/>
            <a:ext cx="144462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6" name="TextBox 63"/>
          <p:cNvSpPr txBox="1"/>
          <p:nvPr/>
        </p:nvSpPr>
        <p:spPr>
          <a:xfrm>
            <a:off x="8362950" y="4624388"/>
            <a:ext cx="144463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7" name="TextBox 64"/>
          <p:cNvSpPr txBox="1"/>
          <p:nvPr/>
        </p:nvSpPr>
        <p:spPr>
          <a:xfrm>
            <a:off x="8488363" y="4624388"/>
            <a:ext cx="144462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8" name="TextBox 65"/>
          <p:cNvSpPr txBox="1"/>
          <p:nvPr/>
        </p:nvSpPr>
        <p:spPr>
          <a:xfrm>
            <a:off x="4787900" y="4868863"/>
            <a:ext cx="720725" cy="2778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XX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大学</a:t>
            </a: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9" name="TextBox 66"/>
          <p:cNvSpPr txBox="1"/>
          <p:nvPr/>
        </p:nvSpPr>
        <p:spPr>
          <a:xfrm>
            <a:off x="4787900" y="5445125"/>
            <a:ext cx="720725" cy="2778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李月</a:t>
            </a: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0" name="矩形 67"/>
          <p:cNvSpPr/>
          <p:nvPr/>
        </p:nvSpPr>
        <p:spPr>
          <a:xfrm>
            <a:off x="6710363" y="4935538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1" name="矩形 68"/>
          <p:cNvSpPr/>
          <p:nvPr/>
        </p:nvSpPr>
        <p:spPr>
          <a:xfrm>
            <a:off x="6845300" y="4935538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2" name="矩形 69"/>
          <p:cNvSpPr/>
          <p:nvPr/>
        </p:nvSpPr>
        <p:spPr>
          <a:xfrm>
            <a:off x="6980238" y="4840288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3" name="矩形 70"/>
          <p:cNvSpPr/>
          <p:nvPr/>
        </p:nvSpPr>
        <p:spPr>
          <a:xfrm>
            <a:off x="7113588" y="4935538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4" name="矩形 71"/>
          <p:cNvSpPr/>
          <p:nvPr/>
        </p:nvSpPr>
        <p:spPr>
          <a:xfrm>
            <a:off x="7254875" y="4935538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5" name="矩形 72"/>
          <p:cNvSpPr/>
          <p:nvPr/>
        </p:nvSpPr>
        <p:spPr>
          <a:xfrm>
            <a:off x="7381875" y="4838700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6" name="矩形 73"/>
          <p:cNvSpPr/>
          <p:nvPr/>
        </p:nvSpPr>
        <p:spPr>
          <a:xfrm>
            <a:off x="7507288" y="4935538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7" name="矩形 74"/>
          <p:cNvSpPr/>
          <p:nvPr/>
        </p:nvSpPr>
        <p:spPr>
          <a:xfrm>
            <a:off x="7643813" y="5151438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8" name="矩形 75"/>
          <p:cNvSpPr/>
          <p:nvPr/>
        </p:nvSpPr>
        <p:spPr>
          <a:xfrm>
            <a:off x="7766050" y="5051425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9" name="矩形 76"/>
          <p:cNvSpPr/>
          <p:nvPr/>
        </p:nvSpPr>
        <p:spPr>
          <a:xfrm>
            <a:off x="7900988" y="5051425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30" name="矩形 77"/>
          <p:cNvSpPr/>
          <p:nvPr/>
        </p:nvSpPr>
        <p:spPr>
          <a:xfrm>
            <a:off x="8045450" y="4835525"/>
            <a:ext cx="109538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31" name="矩形 78"/>
          <p:cNvSpPr/>
          <p:nvPr/>
        </p:nvSpPr>
        <p:spPr>
          <a:xfrm>
            <a:off x="8174038" y="4935538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32" name="矩形 79"/>
          <p:cNvSpPr/>
          <p:nvPr/>
        </p:nvSpPr>
        <p:spPr>
          <a:xfrm>
            <a:off x="8305800" y="4829175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33" name="矩形 80"/>
          <p:cNvSpPr/>
          <p:nvPr/>
        </p:nvSpPr>
        <p:spPr>
          <a:xfrm>
            <a:off x="8437563" y="4829175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34" name="矩形 81"/>
          <p:cNvSpPr/>
          <p:nvPr/>
        </p:nvSpPr>
        <p:spPr>
          <a:xfrm>
            <a:off x="8564563" y="4935538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35" name="矩形 67"/>
          <p:cNvSpPr/>
          <p:nvPr/>
        </p:nvSpPr>
        <p:spPr>
          <a:xfrm>
            <a:off x="6680200" y="2565400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36" name="矩形 68"/>
          <p:cNvSpPr/>
          <p:nvPr/>
        </p:nvSpPr>
        <p:spPr>
          <a:xfrm>
            <a:off x="6815138" y="2565400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37" name="矩形 69"/>
          <p:cNvSpPr/>
          <p:nvPr/>
        </p:nvSpPr>
        <p:spPr>
          <a:xfrm>
            <a:off x="6950075" y="2470150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38" name="矩形 70"/>
          <p:cNvSpPr/>
          <p:nvPr/>
        </p:nvSpPr>
        <p:spPr>
          <a:xfrm>
            <a:off x="7083425" y="2565400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39" name="矩形 71"/>
          <p:cNvSpPr/>
          <p:nvPr/>
        </p:nvSpPr>
        <p:spPr>
          <a:xfrm>
            <a:off x="7224713" y="2565400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40" name="矩形 72"/>
          <p:cNvSpPr/>
          <p:nvPr/>
        </p:nvSpPr>
        <p:spPr>
          <a:xfrm>
            <a:off x="7351713" y="2468563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41" name="矩形 73"/>
          <p:cNvSpPr/>
          <p:nvPr/>
        </p:nvSpPr>
        <p:spPr>
          <a:xfrm>
            <a:off x="7477125" y="2565400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42" name="矩形 74"/>
          <p:cNvSpPr/>
          <p:nvPr/>
        </p:nvSpPr>
        <p:spPr>
          <a:xfrm>
            <a:off x="7613650" y="2781300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43" name="矩形 75"/>
          <p:cNvSpPr/>
          <p:nvPr/>
        </p:nvSpPr>
        <p:spPr>
          <a:xfrm>
            <a:off x="7740650" y="2654300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44" name="矩形 76"/>
          <p:cNvSpPr/>
          <p:nvPr/>
        </p:nvSpPr>
        <p:spPr>
          <a:xfrm>
            <a:off x="7875588" y="2654300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45" name="矩形 77"/>
          <p:cNvSpPr/>
          <p:nvPr/>
        </p:nvSpPr>
        <p:spPr>
          <a:xfrm>
            <a:off x="8015288" y="2465388"/>
            <a:ext cx="109537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46" name="矩形 78"/>
          <p:cNvSpPr/>
          <p:nvPr/>
        </p:nvSpPr>
        <p:spPr>
          <a:xfrm>
            <a:off x="8143875" y="2565400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47" name="矩形 79"/>
          <p:cNvSpPr/>
          <p:nvPr/>
        </p:nvSpPr>
        <p:spPr>
          <a:xfrm>
            <a:off x="8275638" y="2459038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48" name="矩形 80"/>
          <p:cNvSpPr/>
          <p:nvPr/>
        </p:nvSpPr>
        <p:spPr>
          <a:xfrm>
            <a:off x="8407400" y="2459038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49" name="矩形 81"/>
          <p:cNvSpPr/>
          <p:nvPr/>
        </p:nvSpPr>
        <p:spPr>
          <a:xfrm>
            <a:off x="8534400" y="2565400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550" name="图片 72" descr="试题册背面_201312_培训_人名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1700213"/>
            <a:ext cx="3714750" cy="432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Users\Administrator\AppData\Roaming\Tencent\Users\2411221069\QQ\WinTemp\RichOle\1I3E@SYCU3(B~66%1$YMZKV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765175"/>
            <a:ext cx="744537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TextBox 6"/>
          <p:cNvSpPr txBox="1"/>
          <p:nvPr/>
        </p:nvSpPr>
        <p:spPr>
          <a:xfrm>
            <a:off x="1403350" y="908050"/>
            <a:ext cx="889000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000" dirty="0">
                <a:latin typeface="华文彩云" panose="02010800040101010101" pitchFamily="2" charset="-122"/>
                <a:ea typeface="华文彩云" panose="02010800040101010101" pitchFamily="2" charset="-122"/>
              </a:rPr>
              <a:t>考生</a:t>
            </a:r>
            <a:endParaRPr lang="zh-CN" altLang="en-US" sz="2000" dirty="0"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21507" name="TextBox 27"/>
          <p:cNvSpPr txBox="1"/>
          <p:nvPr/>
        </p:nvSpPr>
        <p:spPr>
          <a:xfrm>
            <a:off x="2124075" y="981075"/>
            <a:ext cx="7019925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solidFill>
                  <a:srgbClr val="FF99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将试题册背面条形码粘贴条粘贴至答题卡</a:t>
            </a:r>
            <a:r>
              <a:rPr lang="en-US" altLang="zh-CN" sz="2000" dirty="0">
                <a:solidFill>
                  <a:srgbClr val="FF99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dirty="0">
                <a:solidFill>
                  <a:srgbClr val="FF99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条形码粘贴框内</a:t>
            </a:r>
            <a:endParaRPr lang="zh-CN" altLang="en-US" sz="2000" dirty="0">
              <a:solidFill>
                <a:srgbClr val="FF99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508" name="Picture 2" descr="C:\Users\Administrator\AppData\Roaming\Tencent\Users\58445695\QQ\WinTemp\RichOle\T4BH3A$9{{ZMDTRRU`]TND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3068638"/>
            <a:ext cx="4740275" cy="187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TextBox 30"/>
          <p:cNvSpPr txBox="1"/>
          <p:nvPr/>
        </p:nvSpPr>
        <p:spPr>
          <a:xfrm>
            <a:off x="6577013" y="3692525"/>
            <a:ext cx="144462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0" name="TextBox 32"/>
          <p:cNvSpPr txBox="1"/>
          <p:nvPr/>
        </p:nvSpPr>
        <p:spPr>
          <a:xfrm>
            <a:off x="6696075" y="3687763"/>
            <a:ext cx="144463" cy="2143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1" name="TextBox 33"/>
          <p:cNvSpPr txBox="1"/>
          <p:nvPr/>
        </p:nvSpPr>
        <p:spPr>
          <a:xfrm>
            <a:off x="6823075" y="3695700"/>
            <a:ext cx="144463" cy="2143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2" name="TextBox 34"/>
          <p:cNvSpPr txBox="1"/>
          <p:nvPr/>
        </p:nvSpPr>
        <p:spPr>
          <a:xfrm>
            <a:off x="6956425" y="3692525"/>
            <a:ext cx="144463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3" name="TextBox 35"/>
          <p:cNvSpPr txBox="1"/>
          <p:nvPr/>
        </p:nvSpPr>
        <p:spPr>
          <a:xfrm>
            <a:off x="7075488" y="3692525"/>
            <a:ext cx="144462" cy="2143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4" name="TextBox 36"/>
          <p:cNvSpPr txBox="1"/>
          <p:nvPr/>
        </p:nvSpPr>
        <p:spPr>
          <a:xfrm>
            <a:off x="7235825" y="3686175"/>
            <a:ext cx="144463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5" name="TextBox 37"/>
          <p:cNvSpPr txBox="1"/>
          <p:nvPr/>
        </p:nvSpPr>
        <p:spPr>
          <a:xfrm>
            <a:off x="7369175" y="3681413"/>
            <a:ext cx="144463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6" name="TextBox 38"/>
          <p:cNvSpPr txBox="1"/>
          <p:nvPr/>
        </p:nvSpPr>
        <p:spPr>
          <a:xfrm>
            <a:off x="7494588" y="3683000"/>
            <a:ext cx="142875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7" name="TextBox 39"/>
          <p:cNvSpPr txBox="1"/>
          <p:nvPr/>
        </p:nvSpPr>
        <p:spPr>
          <a:xfrm>
            <a:off x="7615238" y="3684588"/>
            <a:ext cx="144462" cy="2143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8" name="TextBox 40"/>
          <p:cNvSpPr txBox="1"/>
          <p:nvPr/>
        </p:nvSpPr>
        <p:spPr>
          <a:xfrm>
            <a:off x="7766050" y="3689350"/>
            <a:ext cx="142875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9" name="TextBox 41"/>
          <p:cNvSpPr txBox="1"/>
          <p:nvPr/>
        </p:nvSpPr>
        <p:spPr>
          <a:xfrm>
            <a:off x="7893050" y="3692525"/>
            <a:ext cx="142875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0" name="TextBox 42"/>
          <p:cNvSpPr txBox="1"/>
          <p:nvPr/>
        </p:nvSpPr>
        <p:spPr>
          <a:xfrm>
            <a:off x="8027988" y="3689350"/>
            <a:ext cx="144462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1" name="TextBox 43"/>
          <p:cNvSpPr txBox="1"/>
          <p:nvPr/>
        </p:nvSpPr>
        <p:spPr>
          <a:xfrm>
            <a:off x="8147050" y="3692525"/>
            <a:ext cx="144463" cy="2143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2" name="TextBox 44"/>
          <p:cNvSpPr txBox="1"/>
          <p:nvPr/>
        </p:nvSpPr>
        <p:spPr>
          <a:xfrm>
            <a:off x="8286750" y="3692525"/>
            <a:ext cx="142875" cy="2143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3" name="TextBox 45"/>
          <p:cNvSpPr txBox="1"/>
          <p:nvPr/>
        </p:nvSpPr>
        <p:spPr>
          <a:xfrm>
            <a:off x="8410575" y="3692525"/>
            <a:ext cx="144463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4" name="TextBox 47"/>
          <p:cNvSpPr txBox="1"/>
          <p:nvPr/>
        </p:nvSpPr>
        <p:spPr>
          <a:xfrm>
            <a:off x="4427538" y="3644900"/>
            <a:ext cx="720725" cy="2778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XX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大学</a:t>
            </a: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5" name="TextBox 48"/>
          <p:cNvSpPr txBox="1"/>
          <p:nvPr/>
        </p:nvSpPr>
        <p:spPr>
          <a:xfrm>
            <a:off x="4500563" y="4005263"/>
            <a:ext cx="719137" cy="2762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李月</a:t>
            </a: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1526" name="Picture 1" descr="C:\Users\Administrator\AppData\Roaming\Tencent\Users\58445695\QQ\WinTemp\RichOle\J1VBFOKA@D3$1]SA{[7`7I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1557338"/>
            <a:ext cx="1362075" cy="1343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8" name="TextBox 84"/>
          <p:cNvSpPr txBox="1"/>
          <p:nvPr/>
        </p:nvSpPr>
        <p:spPr>
          <a:xfrm>
            <a:off x="4427538" y="5300663"/>
            <a:ext cx="4321175" cy="708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完成后将试题册背面向上放回桌子左上角，不得提前翻阅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!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528" name="图片 26" descr="试题册背面_201312_培训_人名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8" y="1700213"/>
            <a:ext cx="3838575" cy="4465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10" name="线形标注 2 14"/>
          <p:cNvSpPr/>
          <p:nvPr/>
        </p:nvSpPr>
        <p:spPr>
          <a:xfrm>
            <a:off x="2988310" y="4653280"/>
            <a:ext cx="879475" cy="1072515"/>
          </a:xfrm>
          <a:prstGeom prst="borderCallout2">
            <a:avLst>
              <a:gd name="adj1" fmla="val 50495"/>
              <a:gd name="adj2" fmla="val 99565"/>
              <a:gd name="adj3" fmla="val 50495"/>
              <a:gd name="adj4" fmla="val 136463"/>
              <a:gd name="adj5" fmla="val -20486"/>
              <a:gd name="adj6" fmla="val 288273"/>
            </a:avLst>
          </a:prstGeom>
          <a:noFill/>
          <a:ln w="53975" cap="flat" cmpd="sng">
            <a:solidFill>
              <a:srgbClr val="FF7C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30" name="矩形 67"/>
          <p:cNvSpPr/>
          <p:nvPr/>
        </p:nvSpPr>
        <p:spPr>
          <a:xfrm>
            <a:off x="6616700" y="4005263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31" name="矩形 68"/>
          <p:cNvSpPr/>
          <p:nvPr/>
        </p:nvSpPr>
        <p:spPr>
          <a:xfrm>
            <a:off x="6751638" y="4005263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32" name="矩形 69"/>
          <p:cNvSpPr/>
          <p:nvPr/>
        </p:nvSpPr>
        <p:spPr>
          <a:xfrm>
            <a:off x="6886575" y="3910013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33" name="矩形 70"/>
          <p:cNvSpPr/>
          <p:nvPr/>
        </p:nvSpPr>
        <p:spPr>
          <a:xfrm>
            <a:off x="7019925" y="4005263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34" name="矩形 71"/>
          <p:cNvSpPr/>
          <p:nvPr/>
        </p:nvSpPr>
        <p:spPr>
          <a:xfrm>
            <a:off x="7161213" y="4005263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35" name="矩形 72"/>
          <p:cNvSpPr/>
          <p:nvPr/>
        </p:nvSpPr>
        <p:spPr>
          <a:xfrm>
            <a:off x="7288213" y="3908425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36" name="矩形 73"/>
          <p:cNvSpPr/>
          <p:nvPr/>
        </p:nvSpPr>
        <p:spPr>
          <a:xfrm>
            <a:off x="7413625" y="4005263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37" name="矩形 74"/>
          <p:cNvSpPr/>
          <p:nvPr/>
        </p:nvSpPr>
        <p:spPr>
          <a:xfrm>
            <a:off x="7550150" y="4221163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38" name="矩形 75"/>
          <p:cNvSpPr/>
          <p:nvPr/>
        </p:nvSpPr>
        <p:spPr>
          <a:xfrm>
            <a:off x="7672388" y="4121150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39" name="矩形 76"/>
          <p:cNvSpPr/>
          <p:nvPr/>
        </p:nvSpPr>
        <p:spPr>
          <a:xfrm>
            <a:off x="7807325" y="4121150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40" name="矩形 77"/>
          <p:cNvSpPr/>
          <p:nvPr/>
        </p:nvSpPr>
        <p:spPr>
          <a:xfrm>
            <a:off x="7951788" y="3905250"/>
            <a:ext cx="109537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41" name="矩形 78"/>
          <p:cNvSpPr/>
          <p:nvPr/>
        </p:nvSpPr>
        <p:spPr>
          <a:xfrm>
            <a:off x="8080375" y="4005263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42" name="矩形 79"/>
          <p:cNvSpPr/>
          <p:nvPr/>
        </p:nvSpPr>
        <p:spPr>
          <a:xfrm>
            <a:off x="8212138" y="3898900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43" name="矩形 80"/>
          <p:cNvSpPr/>
          <p:nvPr/>
        </p:nvSpPr>
        <p:spPr>
          <a:xfrm>
            <a:off x="8343900" y="3898900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44" name="矩形 81"/>
          <p:cNvSpPr/>
          <p:nvPr/>
        </p:nvSpPr>
        <p:spPr>
          <a:xfrm>
            <a:off x="8470900" y="4005263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8" grpId="0"/>
      <p:bldP spid="16410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1" name="肘形连接符 5"/>
          <p:cNvCxnSpPr/>
          <p:nvPr/>
        </p:nvCxnSpPr>
        <p:spPr>
          <a:xfrm rot="5400000" flipH="1" flipV="1">
            <a:off x="7065963" y="3375025"/>
            <a:ext cx="898525" cy="450850"/>
          </a:xfrm>
          <a:prstGeom prst="bentConnector3">
            <a:avLst>
              <a:gd name="adj1" fmla="val 50000"/>
            </a:avLst>
          </a:prstGeom>
          <a:ln w="38100" cap="flat" cmpd="sng">
            <a:solidFill>
              <a:srgbClr val="FF7C80"/>
            </a:solidFill>
            <a:prstDash val="solid"/>
            <a:bevel/>
            <a:headEnd type="none" w="med" len="med"/>
            <a:tailEnd type="arrow" w="med" len="med"/>
          </a:ln>
        </p:spPr>
      </p:cxnSp>
      <p:sp>
        <p:nvSpPr>
          <p:cNvPr id="17412" name="TextBox 7"/>
          <p:cNvSpPr txBox="1"/>
          <p:nvPr/>
        </p:nvSpPr>
        <p:spPr>
          <a:xfrm>
            <a:off x="5148263" y="2671763"/>
            <a:ext cx="3563937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u="sng" dirty="0">
                <a:solidFill>
                  <a:srgbClr val="FF7C8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第一次检查条形码粘贴情况</a:t>
            </a:r>
            <a:endParaRPr lang="zh-CN" altLang="en-US" sz="2000" u="sng" dirty="0">
              <a:solidFill>
                <a:srgbClr val="FF7C8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22531" name="Picture 2" descr="C:\Users\Administrator\AppData\Roaming\Tencent\Users\2411221069\QQ\WinTemp\RichOle\V`U_W9BU(VB~S24WPNC1IG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2700" y="3500438"/>
            <a:ext cx="1020763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TextBox 7"/>
          <p:cNvSpPr txBox="1"/>
          <p:nvPr/>
        </p:nvSpPr>
        <p:spPr>
          <a:xfrm>
            <a:off x="1116013" y="4545013"/>
            <a:ext cx="1258887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1800" dirty="0">
                <a:latin typeface="华文琥珀" panose="02010800040101010101" pitchFamily="2" charset="-122"/>
                <a:ea typeface="华文琥珀" panose="02010800040101010101" pitchFamily="2" charset="-122"/>
              </a:rPr>
              <a:t>监考教师</a:t>
            </a:r>
            <a:endParaRPr lang="zh-CN" altLang="en-US" sz="18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22533" name="Picture 3" descr="C:\Users\Administrator\AppData\Roaming\Tencent\Users\2411221069\QQ\WinTemp\RichOle\1I3E@SYCU3(B~66%1$YMZK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8" y="1931988"/>
            <a:ext cx="1022350" cy="88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TextBox 7"/>
          <p:cNvSpPr txBox="1"/>
          <p:nvPr/>
        </p:nvSpPr>
        <p:spPr>
          <a:xfrm>
            <a:off x="1271588" y="2871788"/>
            <a:ext cx="1008062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1800" dirty="0">
                <a:latin typeface="华文琥珀" panose="02010800040101010101" pitchFamily="2" charset="-122"/>
                <a:ea typeface="华文琥珀" panose="02010800040101010101" pitchFamily="2" charset="-122"/>
              </a:rPr>
              <a:t>考生</a:t>
            </a:r>
            <a:endParaRPr lang="zh-CN" altLang="en-US" sz="18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2535" name="文本框 17416"/>
          <p:cNvSpPr txBox="1"/>
          <p:nvPr/>
        </p:nvSpPr>
        <p:spPr>
          <a:xfrm>
            <a:off x="2413000" y="3608388"/>
            <a:ext cx="5753100" cy="8302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核对考生证件</a:t>
            </a:r>
            <a:endParaRPr lang="zh-CN" altLang="en-US" dirty="0">
              <a:solidFill>
                <a:srgbClr val="6699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检查考生条形码粘贴及个人信息填写情况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6" name="文本框 17417"/>
          <p:cNvSpPr txBox="1"/>
          <p:nvPr/>
        </p:nvSpPr>
        <p:spPr>
          <a:xfrm>
            <a:off x="2195513" y="5157788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7" name="文本框 17418"/>
          <p:cNvSpPr txBox="1"/>
          <p:nvPr/>
        </p:nvSpPr>
        <p:spPr>
          <a:xfrm>
            <a:off x="2497138" y="2160588"/>
            <a:ext cx="2317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开始作答作文题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8" name="文本框 17419"/>
          <p:cNvSpPr txBox="1"/>
          <p:nvPr/>
        </p:nvSpPr>
        <p:spPr>
          <a:xfrm>
            <a:off x="1187450" y="5157788"/>
            <a:ext cx="6826250" cy="8302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1600" dirty="0">
                <a:solidFill>
                  <a:srgbClr val="FFCB3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提  示  语 ： 作文题目在试题册背面，使用黑色签字笔在</a:t>
            </a:r>
            <a:r>
              <a:rPr lang="en-US" altLang="zh-CN" sz="1600" dirty="0">
                <a:solidFill>
                  <a:srgbClr val="FFCB3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600" dirty="0">
                <a:solidFill>
                  <a:srgbClr val="FFCB3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答题卡</a:t>
            </a:r>
            <a:r>
              <a:rPr lang="en-US" altLang="zh-CN" sz="1600" dirty="0">
                <a:solidFill>
                  <a:srgbClr val="FFCB3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1600" dirty="0">
                <a:solidFill>
                  <a:srgbClr val="FFCB3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上作答，</a:t>
            </a:r>
            <a:endParaRPr lang="zh-CN" altLang="en-US" sz="1600" dirty="0">
              <a:solidFill>
                <a:srgbClr val="FFCB3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600" dirty="0">
                <a:solidFill>
                  <a:srgbClr val="FFCB3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期间不得打开试题册。</a:t>
            </a:r>
            <a:endParaRPr lang="zh-CN" altLang="en-US" sz="1600" dirty="0">
              <a:solidFill>
                <a:srgbClr val="FFCB3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1600" dirty="0">
                <a:solidFill>
                  <a:srgbClr val="FFCB3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</a:t>
            </a:r>
            <a:r>
              <a:rPr lang="zh-CN" altLang="en-US" sz="1600" dirty="0">
                <a:solidFill>
                  <a:srgbClr val="FFCB3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作文题考试时间为</a:t>
            </a:r>
            <a:r>
              <a:rPr lang="en-US" altLang="zh-CN" sz="1600" dirty="0">
                <a:solidFill>
                  <a:srgbClr val="FFCB3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30</a:t>
            </a:r>
            <a:r>
              <a:rPr lang="zh-CN" altLang="en-US" sz="1600" dirty="0">
                <a:solidFill>
                  <a:srgbClr val="FFCB3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分钟，之后将立即进行听力考试。</a:t>
            </a:r>
            <a:endParaRPr lang="zh-CN" altLang="en-US" sz="1600" dirty="0">
              <a:solidFill>
                <a:srgbClr val="FFCB3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9" name="矩形 4"/>
          <p:cNvSpPr/>
          <p:nvPr/>
        </p:nvSpPr>
        <p:spPr>
          <a:xfrm>
            <a:off x="395288" y="1268413"/>
            <a:ext cx="8316912" cy="8921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09:10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CET4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/   15:10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 （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CET6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zh-CN" altLang="en-US" sz="2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考试正式开始</a:t>
            </a:r>
            <a:endParaRPr lang="en-US" altLang="zh-CN" dirty="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</a:t>
            </a:r>
            <a:endParaRPr lang="zh-CN" altLang="en-US" dirty="0">
              <a:solidFill>
                <a:srgbClr val="6699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4"/>
          <p:cNvSpPr/>
          <p:nvPr/>
        </p:nvSpPr>
        <p:spPr>
          <a:xfrm>
            <a:off x="395288" y="1268413"/>
            <a:ext cx="8316912" cy="12620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09:35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CET4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/   15:35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CET6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） 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</a:t>
            </a:r>
            <a:endParaRPr lang="en-US" altLang="zh-CN" dirty="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</a:t>
            </a:r>
            <a:endParaRPr lang="zh-CN" altLang="en-US" dirty="0">
              <a:solidFill>
                <a:srgbClr val="6699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3554" name="Picture 2" descr="C:\Users\Administrator\AppData\Roaming\Tencent\Users\2411221069\QQ\WinTemp\RichOle\V`U_W9BU(VB~S24WPNC1IG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9675" y="2133600"/>
            <a:ext cx="1020763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TextBox 7"/>
          <p:cNvSpPr txBox="1"/>
          <p:nvPr/>
        </p:nvSpPr>
        <p:spPr>
          <a:xfrm>
            <a:off x="1042988" y="3178175"/>
            <a:ext cx="1258887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1800" dirty="0">
                <a:latin typeface="华文琥珀" panose="02010800040101010101" pitchFamily="2" charset="-122"/>
                <a:ea typeface="华文琥珀" panose="02010800040101010101" pitchFamily="2" charset="-122"/>
              </a:rPr>
              <a:t>监考教师</a:t>
            </a:r>
            <a:endParaRPr lang="zh-CN" altLang="en-US" sz="18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3556" name="文本框 18436"/>
          <p:cNvSpPr txBox="1"/>
          <p:nvPr/>
        </p:nvSpPr>
        <p:spPr>
          <a:xfrm>
            <a:off x="2627313" y="2312988"/>
            <a:ext cx="5853112" cy="15525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提示考生</a:t>
            </a:r>
            <a:r>
              <a: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分钟后结束写作考试，并开始进行听力考试。</a:t>
            </a:r>
            <a:endParaRPr lang="en-US" altLang="zh-CN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dirty="0">
              <a:solidFill>
                <a:srgbClr val="6699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4"/>
          <p:cNvSpPr/>
          <p:nvPr/>
        </p:nvSpPr>
        <p:spPr>
          <a:xfrm>
            <a:off x="395288" y="1268413"/>
            <a:ext cx="8316912" cy="12620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09:40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CET4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） 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/   15:40 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CET6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）听力考试开始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dirty="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</a:t>
            </a:r>
            <a:endParaRPr lang="zh-CN" altLang="en-US" dirty="0">
              <a:solidFill>
                <a:srgbClr val="6699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4578" name="Picture 3" descr="C:\Users\Administrator\AppData\Roaming\Tencent\Users\2411221069\QQ\WinTemp\RichOle\1I3E@SYCU3(B~66%1$YMZKV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2120900"/>
            <a:ext cx="1022350" cy="88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TextBox 7"/>
          <p:cNvSpPr txBox="1"/>
          <p:nvPr/>
        </p:nvSpPr>
        <p:spPr>
          <a:xfrm>
            <a:off x="1187450" y="3060700"/>
            <a:ext cx="1008063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1800" dirty="0">
                <a:latin typeface="华文琥珀" panose="02010800040101010101" pitchFamily="2" charset="-122"/>
                <a:ea typeface="华文琥珀" panose="02010800040101010101" pitchFamily="2" charset="-122"/>
              </a:rPr>
              <a:t>学生</a:t>
            </a:r>
            <a:endParaRPr lang="zh-CN" altLang="en-US" sz="18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24580" name="Picture 2" descr="C:\Users\Administrator\AppData\Roaming\Tencent\Users\2411221069\QQ\WinTemp\RichOle\V`U_W9BU(VB~S24WPNC1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3527425"/>
            <a:ext cx="1020763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TextBox 7"/>
          <p:cNvSpPr txBox="1"/>
          <p:nvPr/>
        </p:nvSpPr>
        <p:spPr>
          <a:xfrm>
            <a:off x="1042988" y="4500563"/>
            <a:ext cx="1258887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1800" dirty="0">
                <a:latin typeface="华文琥珀" panose="02010800040101010101" pitchFamily="2" charset="-122"/>
                <a:ea typeface="华文琥珀" panose="02010800040101010101" pitchFamily="2" charset="-122"/>
              </a:rPr>
              <a:t>监考教师</a:t>
            </a:r>
            <a:endParaRPr lang="zh-CN" altLang="en-US" sz="18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4582" name="文本框 19462"/>
          <p:cNvSpPr txBox="1"/>
          <p:nvPr/>
        </p:nvSpPr>
        <p:spPr>
          <a:xfrm>
            <a:off x="2771775" y="2390775"/>
            <a:ext cx="2012950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进行听力考试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3" name="文本框 19463"/>
          <p:cNvSpPr txBox="1"/>
          <p:nvPr/>
        </p:nvSpPr>
        <p:spPr>
          <a:xfrm>
            <a:off x="2771775" y="3825875"/>
            <a:ext cx="609282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命令考生打开试题册，带上耳机，播放听力</a:t>
            </a:r>
            <a:endParaRPr lang="zh-CN" altLang="en-US" dirty="0">
              <a:solidFill>
                <a:srgbClr val="6699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4" name="文本框 19464"/>
          <p:cNvSpPr txBox="1"/>
          <p:nvPr/>
        </p:nvSpPr>
        <p:spPr>
          <a:xfrm>
            <a:off x="1908175" y="5734050"/>
            <a:ext cx="5110163" cy="5810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1600" dirty="0">
                <a:solidFill>
                  <a:srgbClr val="FFCB3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提  示 语   听力录音播放完毕后，将立即回收答题卡</a:t>
            </a:r>
            <a:r>
              <a:rPr lang="en-US" altLang="zh-CN" sz="1600" dirty="0">
                <a:solidFill>
                  <a:srgbClr val="FFCB3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1600" dirty="0">
                <a:solidFill>
                  <a:srgbClr val="FFCB3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1600" dirty="0">
              <a:solidFill>
                <a:srgbClr val="FFCB3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1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Administrator\AppData\Roaming\Tencent\Users\2411221069\QQ\WinTemp\RichOle\V`U_W9BU(VB~S24WPNC1IG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575" y="2266950"/>
            <a:ext cx="1022350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2" name="TextBox 7"/>
          <p:cNvSpPr txBox="1"/>
          <p:nvPr/>
        </p:nvSpPr>
        <p:spPr>
          <a:xfrm>
            <a:off x="971550" y="3346450"/>
            <a:ext cx="1223963" cy="3698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1800" dirty="0">
                <a:latin typeface="华文琥珀" panose="02010800040101010101" pitchFamily="2" charset="-122"/>
                <a:ea typeface="华文琥珀" panose="02010800040101010101" pitchFamily="2" charset="-122"/>
              </a:rPr>
              <a:t>监考教师</a:t>
            </a:r>
            <a:endParaRPr lang="zh-CN" altLang="en-US" sz="18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25603" name="Picture 3" descr="C:\Users\Administrator\AppData\Roaming\Tencent\Users\2411221069\QQ\WinTemp\RichOle\1I3E@SYCU3(B~66%1$YMZK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25" y="3992563"/>
            <a:ext cx="1022350" cy="88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TextBox 7"/>
          <p:cNvSpPr txBox="1"/>
          <p:nvPr/>
        </p:nvSpPr>
        <p:spPr>
          <a:xfrm>
            <a:off x="1101725" y="4932363"/>
            <a:ext cx="1008063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1800" dirty="0">
                <a:latin typeface="华文琥珀" panose="02010800040101010101" pitchFamily="2" charset="-122"/>
                <a:ea typeface="华文琥珀" panose="02010800040101010101" pitchFamily="2" charset="-122"/>
              </a:rPr>
              <a:t>学生</a:t>
            </a:r>
            <a:endParaRPr lang="zh-CN" altLang="en-US" sz="18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5605" name="文本框 21510"/>
          <p:cNvSpPr txBox="1"/>
          <p:nvPr/>
        </p:nvSpPr>
        <p:spPr>
          <a:xfrm>
            <a:off x="2484438" y="2563813"/>
            <a:ext cx="5688012" cy="1200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要求考生停止作答，主监考收答题卡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，第二监考维持考场纪律</a:t>
            </a:r>
            <a:endParaRPr lang="en-US" altLang="zh-CN" dirty="0">
              <a:solidFill>
                <a:srgbClr val="6699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6" name="文本框 21511"/>
          <p:cNvSpPr txBox="1"/>
          <p:nvPr/>
        </p:nvSpPr>
        <p:spPr>
          <a:xfrm>
            <a:off x="2555875" y="4076700"/>
            <a:ext cx="3841750" cy="9017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停止作答，等待下一步指令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7" name="矩形 4"/>
          <p:cNvSpPr/>
          <p:nvPr/>
        </p:nvSpPr>
        <p:spPr>
          <a:xfrm>
            <a:off x="395288" y="1268413"/>
            <a:ext cx="8316912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10:05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CET4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/   16:10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（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CET6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zh-CN" altLang="en-US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听力考试结束</a:t>
            </a:r>
            <a:endParaRPr lang="en-US" altLang="zh-CN" dirty="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</a:t>
            </a:r>
            <a:endParaRPr lang="zh-CN" altLang="en-US" dirty="0">
              <a:solidFill>
                <a:srgbClr val="6699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3"/>
          <p:cNvSpPr/>
          <p:nvPr/>
        </p:nvSpPr>
        <p:spPr>
          <a:xfrm>
            <a:off x="395288" y="1052513"/>
            <a:ext cx="8137525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dirty="0">
                <a:solidFill>
                  <a:srgbClr val="FF7C8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en-US" sz="2800" dirty="0">
                <a:solidFill>
                  <a:srgbClr val="FF7C8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听力考试注意事项：</a:t>
            </a:r>
            <a:endParaRPr lang="zh-CN" altLang="en-US" sz="2800" dirty="0">
              <a:solidFill>
                <a:srgbClr val="FF7C8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6626" name="七角星 4"/>
          <p:cNvSpPr/>
          <p:nvPr/>
        </p:nvSpPr>
        <p:spPr>
          <a:xfrm>
            <a:off x="468313" y="1052513"/>
            <a:ext cx="431800" cy="431800"/>
          </a:xfrm>
          <a:custGeom>
            <a:avLst/>
            <a:gdLst/>
            <a:ahLst/>
            <a:cxnLst>
              <a:cxn ang="0">
                <a:pos x="-1" y="277693"/>
              </a:cxn>
              <a:cxn ang="0">
                <a:pos x="66492" y="192170"/>
              </a:cxn>
              <a:cxn ang="0">
                <a:pos x="42761" y="85524"/>
              </a:cxn>
              <a:cxn ang="0">
                <a:pos x="149408" y="85524"/>
              </a:cxn>
              <a:cxn ang="0">
                <a:pos x="215900" y="0"/>
              </a:cxn>
              <a:cxn ang="0">
                <a:pos x="282392" y="85524"/>
              </a:cxn>
              <a:cxn ang="0">
                <a:pos x="389039" y="85524"/>
              </a:cxn>
              <a:cxn ang="0">
                <a:pos x="365308" y="192170"/>
              </a:cxn>
              <a:cxn ang="0">
                <a:pos x="431801" y="277693"/>
              </a:cxn>
              <a:cxn ang="0">
                <a:pos x="335715" y="325156"/>
              </a:cxn>
              <a:cxn ang="0">
                <a:pos x="311984" y="431802"/>
              </a:cxn>
              <a:cxn ang="0">
                <a:pos x="215900" y="384340"/>
              </a:cxn>
              <a:cxn ang="0">
                <a:pos x="119816" y="431802"/>
              </a:cxn>
              <a:cxn ang="0">
                <a:pos x="96085" y="325156"/>
              </a:cxn>
              <a:cxn ang="0">
                <a:pos x="-1" y="277693"/>
              </a:cxn>
            </a:cxnLst>
            <a:rect l="0" t="0" r="0" b="0"/>
            <a:pathLst>
              <a:path w="431800" h="431800">
                <a:moveTo>
                  <a:pt x="-1" y="277693"/>
                </a:moveTo>
                <a:lnTo>
                  <a:pt x="66492" y="192170"/>
                </a:lnTo>
                <a:lnTo>
                  <a:pt x="42761" y="85524"/>
                </a:lnTo>
                <a:lnTo>
                  <a:pt x="149408" y="85524"/>
                </a:lnTo>
                <a:lnTo>
                  <a:pt x="215900" y="0"/>
                </a:lnTo>
                <a:lnTo>
                  <a:pt x="282392" y="85524"/>
                </a:lnTo>
                <a:lnTo>
                  <a:pt x="389039" y="85524"/>
                </a:lnTo>
                <a:lnTo>
                  <a:pt x="365308" y="192170"/>
                </a:lnTo>
                <a:lnTo>
                  <a:pt x="431801" y="277693"/>
                </a:lnTo>
                <a:lnTo>
                  <a:pt x="335715" y="325156"/>
                </a:lnTo>
                <a:lnTo>
                  <a:pt x="311984" y="431802"/>
                </a:lnTo>
                <a:lnTo>
                  <a:pt x="215900" y="384340"/>
                </a:lnTo>
                <a:lnTo>
                  <a:pt x="119816" y="431802"/>
                </a:lnTo>
                <a:lnTo>
                  <a:pt x="96085" y="325156"/>
                </a:lnTo>
                <a:lnTo>
                  <a:pt x="-1" y="277693"/>
                </a:lnTo>
                <a:close/>
              </a:path>
            </a:pathLst>
          </a:custGeom>
          <a:solidFill>
            <a:srgbClr val="FF7C80"/>
          </a:solidFill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27" name="TextBox 5"/>
          <p:cNvSpPr txBox="1"/>
          <p:nvPr/>
        </p:nvSpPr>
        <p:spPr>
          <a:xfrm>
            <a:off x="755650" y="1700213"/>
            <a:ext cx="7632700" cy="23996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听力考试时间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CET4:   24</a:t>
            </a:r>
            <a:r>
              <a:rPr lang="zh-CN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分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4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0</a:t>
            </a:r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秒</a:t>
            </a:r>
            <a:r>
              <a:rPr lang="zh-CN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CET6:   28</a:t>
            </a:r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分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听力录音播放时间中</a:t>
            </a:r>
            <a:r>
              <a:rPr lang="zh-CN" altLang="en-US" sz="2000" dirty="0">
                <a:solidFill>
                  <a:srgbClr val="FFCB37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已包含考生作答时间，</a:t>
            </a:r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听力播放完毕后，监考教师回收答题卡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，考生须暂停作答，摘下耳机，等待指令后方可作答下一部分。</a:t>
            </a:r>
            <a:endParaRPr lang="en-US" altLang="zh-CN" sz="2000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360680" indent="-360680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4"/>
          <p:cNvSpPr/>
          <p:nvPr/>
        </p:nvSpPr>
        <p:spPr>
          <a:xfrm>
            <a:off x="539750" y="1412875"/>
            <a:ext cx="8316913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时间  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 10:10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CET4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 /   16:15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CET6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）   命令考生继续作答</a:t>
            </a:r>
            <a:r>
              <a:rPr lang="zh-CN" altLang="en-US" sz="18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endParaRPr lang="en-US" altLang="zh-CN" sz="1800" dirty="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22531" name="肘形连接符 5"/>
          <p:cNvCxnSpPr/>
          <p:nvPr/>
        </p:nvCxnSpPr>
        <p:spPr>
          <a:xfrm rot="-5400000" flipH="1">
            <a:off x="4675188" y="4535488"/>
            <a:ext cx="693737" cy="649287"/>
          </a:xfrm>
          <a:prstGeom prst="bentConnector3">
            <a:avLst>
              <a:gd name="adj1" fmla="val 50000"/>
            </a:avLst>
          </a:prstGeom>
          <a:ln w="38100" cap="flat" cmpd="sng">
            <a:solidFill>
              <a:srgbClr val="FF7C80"/>
            </a:solidFill>
            <a:prstDash val="solid"/>
            <a:bevel/>
            <a:headEnd type="none" w="med" len="med"/>
            <a:tailEnd type="arrow" w="med" len="med"/>
          </a:ln>
        </p:spPr>
      </p:cxnSp>
      <p:sp>
        <p:nvSpPr>
          <p:cNvPr id="22532" name="TextBox 12"/>
          <p:cNvSpPr txBox="1"/>
          <p:nvPr/>
        </p:nvSpPr>
        <p:spPr>
          <a:xfrm>
            <a:off x="3203575" y="5189538"/>
            <a:ext cx="3563938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u="sng" dirty="0">
                <a:solidFill>
                  <a:srgbClr val="FF7C8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第二次检查条形码粘贴情况</a:t>
            </a:r>
            <a:endParaRPr lang="zh-CN" altLang="en-US" sz="2000" u="sng" dirty="0">
              <a:solidFill>
                <a:srgbClr val="FF7C8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27652" name="Picture 2" descr="C:\Users\Administrator\AppData\Roaming\Tencent\Users\2411221069\QQ\WinTemp\RichOle\V`U_W9BU(VB~S24WPNC1IG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575" y="3576638"/>
            <a:ext cx="1022350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3" name="TextBox 7"/>
          <p:cNvSpPr txBox="1"/>
          <p:nvPr/>
        </p:nvSpPr>
        <p:spPr>
          <a:xfrm>
            <a:off x="971550" y="4656138"/>
            <a:ext cx="1223963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1800" dirty="0">
                <a:latin typeface="华文琥珀" panose="02010800040101010101" pitchFamily="2" charset="-122"/>
                <a:ea typeface="华文琥珀" panose="02010800040101010101" pitchFamily="2" charset="-122"/>
              </a:rPr>
              <a:t>监考教师</a:t>
            </a:r>
            <a:endParaRPr lang="zh-CN" altLang="en-US" sz="18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27654" name="Picture 3" descr="C:\Users\Administrator\AppData\Roaming\Tencent\Users\2411221069\QQ\WinTemp\RichOle\1I3E@SYCU3(B~66%1$YMZK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25" y="2060575"/>
            <a:ext cx="1022350" cy="88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5" name="TextBox 7"/>
          <p:cNvSpPr txBox="1"/>
          <p:nvPr/>
        </p:nvSpPr>
        <p:spPr>
          <a:xfrm>
            <a:off x="1101725" y="3000375"/>
            <a:ext cx="1008063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1800" dirty="0">
                <a:latin typeface="华文琥珀" panose="02010800040101010101" pitchFamily="2" charset="-122"/>
                <a:ea typeface="华文琥珀" panose="02010800040101010101" pitchFamily="2" charset="-122"/>
              </a:rPr>
              <a:t>学生</a:t>
            </a:r>
            <a:endParaRPr lang="zh-CN" altLang="en-US" sz="18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7656" name="文本框 22536"/>
          <p:cNvSpPr txBox="1"/>
          <p:nvPr/>
        </p:nvSpPr>
        <p:spPr>
          <a:xfrm>
            <a:off x="2555875" y="2179638"/>
            <a:ext cx="4756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考生继续作答阅读理解和翻译部分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文本框 22537"/>
          <p:cNvSpPr txBox="1"/>
          <p:nvPr/>
        </p:nvSpPr>
        <p:spPr>
          <a:xfrm>
            <a:off x="2557463" y="3716338"/>
            <a:ext cx="6191250" cy="1198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主监考检查考生答题卡</a:t>
            </a:r>
            <a:r>
              <a: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个人信息填写和条形码粘贴情况，记录缺考情况</a:t>
            </a:r>
            <a:endParaRPr lang="en-US" altLang="zh-CN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C:\Users\Administrator\AppData\Roaming\Tencent\Users\58445695\QQ\WinTemp\RichOle\Z8_[4V}%OQ%R7YA[]H5A$)R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9075" y="1885950"/>
            <a:ext cx="3248025" cy="375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Picture 1" descr="C:\Users\Administrator\AppData\Roaming\Tencent\Users\58445695\QQ\WinTemp\RichOle\Z8_[4V}%OQ%R7YA[]H5A$)R.jpg"/>
          <p:cNvSpPr>
            <a:spLocks noChangeAspect="1"/>
          </p:cNvSpPr>
          <p:nvPr/>
        </p:nvSpPr>
        <p:spPr>
          <a:xfrm>
            <a:off x="1463675" y="1965325"/>
            <a:ext cx="3298825" cy="381158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6" name="TextBox 6"/>
          <p:cNvSpPr txBox="1"/>
          <p:nvPr/>
        </p:nvSpPr>
        <p:spPr>
          <a:xfrm>
            <a:off x="685800" y="874713"/>
            <a:ext cx="1958975" cy="396875"/>
          </a:xfrm>
          <a:prstGeom prst="rect">
            <a:avLst/>
          </a:prstGeom>
          <a:gradFill rotWithShape="1">
            <a:gsLst>
              <a:gs pos="0">
                <a:srgbClr val="FE4444"/>
              </a:gs>
              <a:gs pos="100000">
                <a:srgbClr val="832B2B"/>
              </a:gs>
            </a:gsLst>
            <a:lin ang="5400000"/>
            <a:tileRect/>
          </a:gradFill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latin typeface="华文彩云" panose="02010800040101010101" pitchFamily="2" charset="-122"/>
                <a:ea typeface="华文彩云" panose="02010800040101010101" pitchFamily="2" charset="-122"/>
              </a:rPr>
              <a:t>缺考考生处理</a:t>
            </a:r>
            <a:endParaRPr lang="zh-CN" altLang="en-US" sz="2000" dirty="0"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28677" name="Picture 2" descr="C:\Users\Administrator\AppData\Roaming\Tencent\Users\2411221069\QQ\WinTemp\RichOle\V`U_W9BU(VB~S24WPNC1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628775"/>
            <a:ext cx="1022350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5"/>
          <p:cNvSpPr txBox="1"/>
          <p:nvPr/>
        </p:nvSpPr>
        <p:spPr>
          <a:xfrm>
            <a:off x="3201988" y="719138"/>
            <a:ext cx="5080000" cy="1016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用黑色签字笔填写（</a:t>
            </a:r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2B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铅笔涂）卡</a:t>
            </a:r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、卡</a:t>
            </a:r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以及试题册背面姓名和准考证号后两位，条形码无需揭下！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79" name="TextBox 7"/>
          <p:cNvSpPr txBox="1"/>
          <p:nvPr/>
        </p:nvSpPr>
        <p:spPr>
          <a:xfrm>
            <a:off x="250825" y="2708275"/>
            <a:ext cx="1223963" cy="3698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1800" dirty="0">
                <a:latin typeface="华文琥珀" panose="02010800040101010101" pitchFamily="2" charset="-122"/>
                <a:ea typeface="华文琥珀" panose="02010800040101010101" pitchFamily="2" charset="-122"/>
              </a:rPr>
              <a:t>监考教师</a:t>
            </a:r>
            <a:endParaRPr lang="zh-CN" altLang="en-US" sz="18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28680" name="Picture 2" descr="C:\Users\Administrator\AppData\Roaming\Tencent\Users\58445695\QQ\WinTemp\RichOle\T4BH3A$9{{ZMDTRRU`]TND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338" y="1844675"/>
            <a:ext cx="3960812" cy="1716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1" name="Picture 4" descr="C:\Users\Administrator\AppData\Roaming\Tencent\Users\58445695\QQ\WinTemp\RichOle\DFVUN(`$@5_AA{(6@~EK}(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338" y="3933825"/>
            <a:ext cx="3960812" cy="1798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2" name="TextBox 36"/>
          <p:cNvSpPr txBox="1"/>
          <p:nvPr/>
        </p:nvSpPr>
        <p:spPr>
          <a:xfrm>
            <a:off x="8313738" y="2420938"/>
            <a:ext cx="144462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3" name="TextBox 37"/>
          <p:cNvSpPr txBox="1"/>
          <p:nvPr/>
        </p:nvSpPr>
        <p:spPr>
          <a:xfrm>
            <a:off x="8405813" y="2420938"/>
            <a:ext cx="144462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4" name="矩形 38"/>
          <p:cNvSpPr/>
          <p:nvPr/>
        </p:nvSpPr>
        <p:spPr>
          <a:xfrm>
            <a:off x="8377238" y="2708275"/>
            <a:ext cx="79375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5" name="矩形 39"/>
          <p:cNvSpPr/>
          <p:nvPr/>
        </p:nvSpPr>
        <p:spPr>
          <a:xfrm>
            <a:off x="8480425" y="2708275"/>
            <a:ext cx="79375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6" name="TextBox 40"/>
          <p:cNvSpPr txBox="1"/>
          <p:nvPr/>
        </p:nvSpPr>
        <p:spPr>
          <a:xfrm>
            <a:off x="5065713" y="2363788"/>
            <a:ext cx="698500" cy="2762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XX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大学</a:t>
            </a: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7" name="TextBox 41"/>
          <p:cNvSpPr txBox="1"/>
          <p:nvPr/>
        </p:nvSpPr>
        <p:spPr>
          <a:xfrm>
            <a:off x="5218113" y="2708275"/>
            <a:ext cx="576262" cy="2619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11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张小</a:t>
            </a:r>
            <a:endParaRPr lang="zh-CN" altLang="en-US" sz="11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8" name="矩形 42"/>
          <p:cNvSpPr/>
          <p:nvPr/>
        </p:nvSpPr>
        <p:spPr>
          <a:xfrm>
            <a:off x="8389938" y="4797425"/>
            <a:ext cx="79375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9" name="矩形 43"/>
          <p:cNvSpPr/>
          <p:nvPr/>
        </p:nvSpPr>
        <p:spPr>
          <a:xfrm>
            <a:off x="8493125" y="4797425"/>
            <a:ext cx="79375" cy="5397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90" name="TextBox 44"/>
          <p:cNvSpPr txBox="1"/>
          <p:nvPr/>
        </p:nvSpPr>
        <p:spPr>
          <a:xfrm>
            <a:off x="8332788" y="4508500"/>
            <a:ext cx="142875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91" name="TextBox 45"/>
          <p:cNvSpPr txBox="1"/>
          <p:nvPr/>
        </p:nvSpPr>
        <p:spPr>
          <a:xfrm>
            <a:off x="8435975" y="4508500"/>
            <a:ext cx="144463" cy="215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92" name="TextBox 46"/>
          <p:cNvSpPr txBox="1"/>
          <p:nvPr/>
        </p:nvSpPr>
        <p:spPr>
          <a:xfrm>
            <a:off x="5240338" y="4725988"/>
            <a:ext cx="698500" cy="2762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XX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大学</a:t>
            </a: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93" name="TextBox 47"/>
          <p:cNvSpPr txBox="1"/>
          <p:nvPr/>
        </p:nvSpPr>
        <p:spPr>
          <a:xfrm>
            <a:off x="5321300" y="5214938"/>
            <a:ext cx="576263" cy="2619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11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张小</a:t>
            </a:r>
            <a:endParaRPr lang="zh-CN" altLang="en-US" sz="11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97" name="矩形 48"/>
          <p:cNvSpPr/>
          <p:nvPr/>
        </p:nvSpPr>
        <p:spPr>
          <a:xfrm>
            <a:off x="1176338" y="5964238"/>
            <a:ext cx="4440237" cy="43021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r>
              <a:rPr lang="zh-CN" altLang="en-US" sz="2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注意：缺考考生条形码不用揭下！</a:t>
            </a:r>
            <a:endParaRPr lang="zh-CN" altLang="en-US" sz="2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08400" y="4292600"/>
            <a:ext cx="792163" cy="10525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肘形连接符 3"/>
          <p:cNvCxnSpPr>
            <a:stCxn id="2" idx="2"/>
            <a:endCxn id="24597" idx="0"/>
          </p:cNvCxnSpPr>
          <p:nvPr/>
        </p:nvCxnSpPr>
        <p:spPr>
          <a:xfrm rot="5400000">
            <a:off x="3441700" y="5300663"/>
            <a:ext cx="619125" cy="708025"/>
          </a:xfrm>
          <a:prstGeom prst="bent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7" grpId="0" bldLvl="0" animBg="1"/>
      <p:bldP spid="2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矩形 2"/>
          <p:cNvSpPr/>
          <p:nvPr/>
        </p:nvSpPr>
        <p:spPr>
          <a:xfrm>
            <a:off x="496888" y="1257300"/>
            <a:ext cx="8315325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时间  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11:10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CET4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/   17:15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（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CET6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） </a:t>
            </a:r>
            <a:endParaRPr lang="en-US" altLang="zh-CN" dirty="0">
              <a:solidFill>
                <a:srgbClr val="6699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pic>
        <p:nvPicPr>
          <p:cNvPr id="30722" name="Picture 2" descr="C:\Users\Administrator\AppData\Roaming\Tencent\Users\2411221069\QQ\WinTemp\RichOle\V`U_W9BU(VB~S24WPNC1IG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2266950"/>
            <a:ext cx="1022350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TextBox 7"/>
          <p:cNvSpPr txBox="1"/>
          <p:nvPr/>
        </p:nvSpPr>
        <p:spPr>
          <a:xfrm>
            <a:off x="827088" y="3346450"/>
            <a:ext cx="1223962" cy="3698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1800" dirty="0">
                <a:latin typeface="华文琥珀" panose="02010800040101010101" pitchFamily="2" charset="-122"/>
                <a:ea typeface="华文琥珀" panose="02010800040101010101" pitchFamily="2" charset="-122"/>
              </a:rPr>
              <a:t>监考教师</a:t>
            </a:r>
            <a:endParaRPr lang="zh-CN" altLang="en-US" sz="18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0724" name="文本框 25604"/>
          <p:cNvSpPr txBox="1"/>
          <p:nvPr/>
        </p:nvSpPr>
        <p:spPr>
          <a:xfrm>
            <a:off x="2411413" y="2349500"/>
            <a:ext cx="4486275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提示考生离考试结束还有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分钟</a:t>
            </a:r>
            <a:endParaRPr lang="en-US" altLang="zh-CN" dirty="0">
              <a:solidFill>
                <a:srgbClr val="6699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0880" y="1743710"/>
            <a:ext cx="7995920" cy="3407410"/>
          </a:xfrm>
        </p:spPr>
        <p:txBody>
          <a:bodyPr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>
                <a:solidFill>
                  <a:schemeClr val="bg1"/>
                </a:solidFill>
              </a:rPr>
              <a:t>教育部教育考试院要求注意考试材料及信息保密，严禁监考人员拍摄并擅自在互联网上发布相关资料信息。 </a:t>
            </a:r>
            <a:endParaRPr lang="zh-CN" altLang="en-US" sz="200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>
                <a:solidFill>
                  <a:schemeClr val="bg1"/>
                </a:solidFill>
              </a:rPr>
              <a:t>布置考场时要严格检查考场环境，考场内的桌面、抽屉和地面等不得有任何其他物品。</a:t>
            </a:r>
            <a:endParaRPr lang="zh-CN" altLang="en-US" sz="200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>
                <a:solidFill>
                  <a:schemeClr val="bg1"/>
                </a:solidFill>
              </a:rPr>
              <a:t>加强考生入场安检，正确使用</a:t>
            </a:r>
            <a:r>
              <a:rPr lang="zh-CN" altLang="en-US" sz="2000">
                <a:solidFill>
                  <a:srgbClr val="FFFF00"/>
                </a:solidFill>
              </a:rPr>
              <a:t>金属探测仪</a:t>
            </a:r>
            <a:r>
              <a:rPr lang="zh-CN" altLang="en-US" sz="2000">
                <a:solidFill>
                  <a:schemeClr val="bg1"/>
                </a:solidFill>
              </a:rPr>
              <a:t>。严禁考生和监考人员带手机进入考场，严防考生替考和携带手机等高科技工具作弊。</a:t>
            </a:r>
            <a:endParaRPr lang="zh-CN" altLang="en-US" sz="200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Font typeface="+mj-lt"/>
              <a:buNone/>
            </a:pPr>
            <a:r>
              <a:rPr lang="en-US" altLang="zh-CN" sz="2000">
                <a:solidFill>
                  <a:schemeClr val="bg1"/>
                </a:solidFill>
              </a:rPr>
              <a:t>  </a:t>
            </a:r>
            <a:endParaRPr lang="en-US" altLang="zh-CN" sz="2000">
              <a:solidFill>
                <a:schemeClr val="bg1"/>
              </a:solidFill>
            </a:endParaRPr>
          </a:p>
        </p:txBody>
      </p:sp>
      <p:sp>
        <p:nvSpPr>
          <p:cNvPr id="7170" name="标题 5"/>
          <p:cNvSpPr>
            <a:spLocks noGrp="1"/>
          </p:cNvSpPr>
          <p:nvPr>
            <p:ph type="title"/>
          </p:nvPr>
        </p:nvSpPr>
        <p:spPr>
          <a:xfrm>
            <a:off x="457200" y="633413"/>
            <a:ext cx="8229600" cy="114300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</a:rPr>
              <a:t>诚信考试重点提示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26633"/>
          <p:cNvSpPr txBox="1"/>
          <p:nvPr/>
        </p:nvSpPr>
        <p:spPr>
          <a:xfrm>
            <a:off x="2484438" y="3500438"/>
            <a:ext cx="6408737" cy="1568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第二监考回收试题册、答题卡</a:t>
            </a:r>
            <a:r>
              <a: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，清点答题卡及试题册数量以及个人信息填写、条形码粘贴无误，方可让考生离场。</a:t>
            </a:r>
            <a:endParaRPr lang="en-US" altLang="zh-CN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6" name="矩形 3"/>
          <p:cNvSpPr/>
          <p:nvPr/>
        </p:nvSpPr>
        <p:spPr>
          <a:xfrm>
            <a:off x="971550" y="1090613"/>
            <a:ext cx="8315325" cy="23082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时间  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11:20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CET4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/   17:25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CET6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zh-CN" altLang="en-US" dirty="0">
                <a:solidFill>
                  <a:srgbClr val="FFFF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考试结束</a:t>
            </a:r>
            <a:endParaRPr lang="en-US" altLang="zh-CN" dirty="0">
              <a:solidFill>
                <a:srgbClr val="6699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rgbClr val="FFFF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                  </a:t>
            </a:r>
            <a:endParaRPr lang="en-US" altLang="zh-CN" dirty="0">
              <a:solidFill>
                <a:srgbClr val="FFFFFF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endParaRPr lang="en-US" altLang="zh-CN" dirty="0">
              <a:solidFill>
                <a:srgbClr val="FFFFFF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en-US" altLang="zh-CN" dirty="0">
                <a:solidFill>
                  <a:srgbClr val="FFFF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</a:t>
            </a:r>
            <a:endParaRPr lang="en-US" altLang="zh-CN" dirty="0">
              <a:solidFill>
                <a:srgbClr val="FFFFFF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en-US" altLang="zh-CN" dirty="0">
                <a:solidFill>
                  <a:srgbClr val="FFFF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                   </a:t>
            </a:r>
            <a:endParaRPr lang="en-US" altLang="zh-CN" dirty="0">
              <a:solidFill>
                <a:srgbClr val="FFFFFF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cxnSp>
        <p:nvCxnSpPr>
          <p:cNvPr id="2" name="肘形连接符 5"/>
          <p:cNvCxnSpPr/>
          <p:nvPr/>
        </p:nvCxnSpPr>
        <p:spPr>
          <a:xfrm rot="-5400000" flipH="1">
            <a:off x="7358063" y="4283075"/>
            <a:ext cx="693737" cy="649288"/>
          </a:xfrm>
          <a:prstGeom prst="bentConnector3">
            <a:avLst>
              <a:gd name="adj1" fmla="val 50000"/>
            </a:avLst>
          </a:prstGeom>
          <a:ln w="38100" cap="flat" cmpd="sng">
            <a:solidFill>
              <a:srgbClr val="FF7C80"/>
            </a:solidFill>
            <a:prstDash val="solid"/>
            <a:bevel/>
            <a:headEnd type="none" w="med" len="med"/>
            <a:tailEnd type="arrow" w="med" len="med"/>
          </a:ln>
        </p:spPr>
      </p:cxnSp>
      <p:sp>
        <p:nvSpPr>
          <p:cNvPr id="26628" name="TextBox 12"/>
          <p:cNvSpPr txBox="1"/>
          <p:nvPr/>
        </p:nvSpPr>
        <p:spPr>
          <a:xfrm>
            <a:off x="5329238" y="5014913"/>
            <a:ext cx="3563937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u="sng" dirty="0">
                <a:solidFill>
                  <a:srgbClr val="FF7C8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第三次检查条形码粘贴情况</a:t>
            </a:r>
            <a:endParaRPr lang="zh-CN" altLang="en-US" sz="2000" u="sng" dirty="0">
              <a:solidFill>
                <a:srgbClr val="FF7C8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31749" name="Picture 2" descr="C:\Users\Administrator\AppData\Roaming\Tencent\Users\2411221069\QQ\WinTemp\RichOle\V`U_W9BU(VB~S24WPNC1IG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575" y="3576638"/>
            <a:ext cx="1022350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0" name="TextBox 7"/>
          <p:cNvSpPr txBox="1"/>
          <p:nvPr/>
        </p:nvSpPr>
        <p:spPr>
          <a:xfrm>
            <a:off x="971550" y="4656138"/>
            <a:ext cx="1223963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1800" dirty="0">
                <a:latin typeface="华文琥珀" panose="02010800040101010101" pitchFamily="2" charset="-122"/>
                <a:ea typeface="华文琥珀" panose="02010800040101010101" pitchFamily="2" charset="-122"/>
              </a:rPr>
              <a:t>监考教师</a:t>
            </a:r>
            <a:endParaRPr lang="zh-CN" altLang="en-US" sz="18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31751" name="Picture 3" descr="C:\Users\Administrator\AppData\Roaming\Tencent\Users\2411221069\QQ\WinTemp\RichOle\1I3E@SYCU3(B~66%1$YMZK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25" y="2060575"/>
            <a:ext cx="1022350" cy="88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2" name="TextBox 7"/>
          <p:cNvSpPr txBox="1"/>
          <p:nvPr/>
        </p:nvSpPr>
        <p:spPr>
          <a:xfrm>
            <a:off x="1101725" y="3000375"/>
            <a:ext cx="1008063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1800" dirty="0">
                <a:latin typeface="华文琥珀" panose="02010800040101010101" pitchFamily="2" charset="-122"/>
                <a:ea typeface="华文琥珀" panose="02010800040101010101" pitchFamily="2" charset="-122"/>
              </a:rPr>
              <a:t>学生</a:t>
            </a:r>
            <a:endParaRPr lang="zh-CN" altLang="en-US" sz="18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1753" name="文本框 26632"/>
          <p:cNvSpPr txBox="1"/>
          <p:nvPr/>
        </p:nvSpPr>
        <p:spPr>
          <a:xfrm>
            <a:off x="2484438" y="2276475"/>
            <a:ext cx="2012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考生停止作答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6"/>
          <p:cNvSpPr txBox="1"/>
          <p:nvPr/>
        </p:nvSpPr>
        <p:spPr>
          <a:xfrm>
            <a:off x="827088" y="836613"/>
            <a:ext cx="4465637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答题卡、试题册回收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2770" name="矩形 17"/>
          <p:cNvSpPr/>
          <p:nvPr/>
        </p:nvSpPr>
        <p:spPr>
          <a:xfrm>
            <a:off x="3492500" y="2060575"/>
            <a:ext cx="1079500" cy="1081088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1" name="右箭头 26"/>
          <p:cNvSpPr/>
          <p:nvPr/>
        </p:nvSpPr>
        <p:spPr>
          <a:xfrm>
            <a:off x="4572000" y="2420938"/>
            <a:ext cx="1512888" cy="503237"/>
          </a:xfrm>
          <a:prstGeom prst="rightArrow">
            <a:avLst>
              <a:gd name="adj1" fmla="val 50000"/>
              <a:gd name="adj2" fmla="val 49979"/>
            </a:avLst>
          </a:prstGeom>
          <a:solidFill>
            <a:srgbClr val="00B0F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2" name="矩形 27"/>
          <p:cNvSpPr/>
          <p:nvPr/>
        </p:nvSpPr>
        <p:spPr>
          <a:xfrm>
            <a:off x="6084888" y="2060575"/>
            <a:ext cx="1079500" cy="1081088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答题卡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专用袋</a:t>
            </a: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3" name="TextBox 7"/>
          <p:cNvSpPr txBox="1"/>
          <p:nvPr/>
        </p:nvSpPr>
        <p:spPr>
          <a:xfrm>
            <a:off x="4238625" y="6057900"/>
            <a:ext cx="1871663" cy="3698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1800" dirty="0">
                <a:latin typeface="华文琥珀" panose="02010800040101010101" pitchFamily="2" charset="-122"/>
                <a:ea typeface="华文琥珀" panose="02010800040101010101" pitchFamily="2" charset="-122"/>
              </a:rPr>
              <a:t>包括缺考考生</a:t>
            </a:r>
            <a:endParaRPr lang="zh-CN" altLang="en-US" sz="18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32774" name="Picture 2" descr="C:\Users\Administrator\AppData\Roaming\Tencent\Users\2411221069\QQ\WinTemp\RichOle\V`U_W9BU(VB~S24WPNC1IG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2349500"/>
            <a:ext cx="1022350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5" name="TextBox 7"/>
          <p:cNvSpPr txBox="1"/>
          <p:nvPr/>
        </p:nvSpPr>
        <p:spPr>
          <a:xfrm>
            <a:off x="684213" y="3429000"/>
            <a:ext cx="1150937" cy="3698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1800" dirty="0">
                <a:latin typeface="华文琥珀" panose="02010800040101010101" pitchFamily="2" charset="-122"/>
                <a:ea typeface="华文琥珀" panose="02010800040101010101" pitchFamily="2" charset="-122"/>
              </a:rPr>
              <a:t>监考教师</a:t>
            </a:r>
            <a:endParaRPr lang="zh-CN" altLang="en-US" sz="18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2776" name="TextBox 36"/>
          <p:cNvSpPr txBox="1"/>
          <p:nvPr/>
        </p:nvSpPr>
        <p:spPr>
          <a:xfrm>
            <a:off x="900113" y="1341438"/>
            <a:ext cx="7848600" cy="708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 dirty="0">
                <a:solidFill>
                  <a:srgbClr val="FF99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考试结束后，监考员按座位号小号在上，大号在下的顺序（包括缺考考生）整理试题册、答题卡</a:t>
            </a:r>
            <a:r>
              <a:rPr lang="en-US" altLang="zh-CN" sz="2000" dirty="0">
                <a:solidFill>
                  <a:srgbClr val="FF99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dirty="0">
                <a:solidFill>
                  <a:srgbClr val="FF99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和答题卡</a:t>
            </a:r>
            <a:r>
              <a:rPr lang="en-US" altLang="zh-CN" sz="2000" dirty="0">
                <a:solidFill>
                  <a:srgbClr val="FF99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dirty="0">
                <a:solidFill>
                  <a:srgbClr val="FF99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，并装入相应的袋内</a:t>
            </a:r>
            <a:endParaRPr lang="zh-CN" altLang="en-US" sz="2000" dirty="0">
              <a:solidFill>
                <a:srgbClr val="FF99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777" name="矩形 42"/>
          <p:cNvSpPr/>
          <p:nvPr/>
        </p:nvSpPr>
        <p:spPr>
          <a:xfrm>
            <a:off x="2987675" y="2060575"/>
            <a:ext cx="1079500" cy="1081088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8" name="矩形 43"/>
          <p:cNvSpPr/>
          <p:nvPr/>
        </p:nvSpPr>
        <p:spPr>
          <a:xfrm>
            <a:off x="2627313" y="2060575"/>
            <a:ext cx="1079500" cy="1081088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9" name="矩形 44"/>
          <p:cNvSpPr/>
          <p:nvPr/>
        </p:nvSpPr>
        <p:spPr>
          <a:xfrm>
            <a:off x="2195513" y="2060575"/>
            <a:ext cx="1079500" cy="1081088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80" name="TextBox 45"/>
          <p:cNvSpPr txBox="1"/>
          <p:nvPr/>
        </p:nvSpPr>
        <p:spPr>
          <a:xfrm>
            <a:off x="2339975" y="2133600"/>
            <a:ext cx="431800" cy="9540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</a:t>
            </a:r>
            <a:endParaRPr lang="en-US" altLang="zh-CN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  <a:endParaRPr lang="en-US" altLang="zh-CN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卡</a:t>
            </a:r>
            <a:endParaRPr lang="en-US" altLang="zh-CN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81" name="TextBox 46"/>
          <p:cNvSpPr txBox="1"/>
          <p:nvPr/>
        </p:nvSpPr>
        <p:spPr>
          <a:xfrm>
            <a:off x="2771775" y="2133600"/>
            <a:ext cx="431800" cy="3063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01</a:t>
            </a:r>
            <a:endParaRPr lang="zh-CN" altLang="en-US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82" name="TextBox 47"/>
          <p:cNvSpPr txBox="1"/>
          <p:nvPr/>
        </p:nvSpPr>
        <p:spPr>
          <a:xfrm>
            <a:off x="3276600" y="2133600"/>
            <a:ext cx="431800" cy="3063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02</a:t>
            </a:r>
            <a:endParaRPr lang="zh-CN" altLang="en-US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83" name="TextBox 48"/>
          <p:cNvSpPr txBox="1"/>
          <p:nvPr/>
        </p:nvSpPr>
        <p:spPr>
          <a:xfrm>
            <a:off x="3635375" y="2133600"/>
            <a:ext cx="431800" cy="3063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</a:t>
            </a:r>
            <a:endParaRPr lang="zh-CN" altLang="en-US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84" name="TextBox 49"/>
          <p:cNvSpPr txBox="1"/>
          <p:nvPr/>
        </p:nvSpPr>
        <p:spPr>
          <a:xfrm>
            <a:off x="4140200" y="2133600"/>
            <a:ext cx="431800" cy="3063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endParaRPr lang="zh-CN" altLang="en-US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85" name="矩形 50"/>
          <p:cNvSpPr/>
          <p:nvPr/>
        </p:nvSpPr>
        <p:spPr>
          <a:xfrm>
            <a:off x="3490913" y="3284538"/>
            <a:ext cx="1079500" cy="1081087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86" name="右箭头 51"/>
          <p:cNvSpPr/>
          <p:nvPr/>
        </p:nvSpPr>
        <p:spPr>
          <a:xfrm>
            <a:off x="4572000" y="3644900"/>
            <a:ext cx="1512888" cy="503238"/>
          </a:xfrm>
          <a:prstGeom prst="rightArrow">
            <a:avLst>
              <a:gd name="adj1" fmla="val 50000"/>
              <a:gd name="adj2" fmla="val 49979"/>
            </a:avLst>
          </a:prstGeom>
          <a:solidFill>
            <a:srgbClr val="00B0F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87" name="矩形 52"/>
          <p:cNvSpPr/>
          <p:nvPr/>
        </p:nvSpPr>
        <p:spPr>
          <a:xfrm>
            <a:off x="6084888" y="3284538"/>
            <a:ext cx="1079500" cy="1081087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答题卡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专用袋</a:t>
            </a: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88" name="矩形 53"/>
          <p:cNvSpPr/>
          <p:nvPr/>
        </p:nvSpPr>
        <p:spPr>
          <a:xfrm>
            <a:off x="2987675" y="3284538"/>
            <a:ext cx="1079500" cy="1081087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89" name="矩形 54"/>
          <p:cNvSpPr/>
          <p:nvPr/>
        </p:nvSpPr>
        <p:spPr>
          <a:xfrm>
            <a:off x="2627313" y="3284538"/>
            <a:ext cx="1079500" cy="1081087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90" name="矩形 55"/>
          <p:cNvSpPr/>
          <p:nvPr/>
        </p:nvSpPr>
        <p:spPr>
          <a:xfrm>
            <a:off x="2195513" y="3284538"/>
            <a:ext cx="1079500" cy="1081087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91" name="TextBox 56"/>
          <p:cNvSpPr txBox="1"/>
          <p:nvPr/>
        </p:nvSpPr>
        <p:spPr>
          <a:xfrm>
            <a:off x="2339975" y="3357563"/>
            <a:ext cx="431800" cy="9540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</a:t>
            </a:r>
            <a:endParaRPr lang="en-US" altLang="zh-CN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  <a:endParaRPr lang="en-US" altLang="zh-CN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卡</a:t>
            </a:r>
            <a:endParaRPr lang="en-US" altLang="zh-CN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92" name="TextBox 57"/>
          <p:cNvSpPr txBox="1"/>
          <p:nvPr/>
        </p:nvSpPr>
        <p:spPr>
          <a:xfrm>
            <a:off x="2700338" y="3357563"/>
            <a:ext cx="431800" cy="3079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01</a:t>
            </a:r>
            <a:endParaRPr lang="zh-CN" altLang="en-US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93" name="TextBox 58"/>
          <p:cNvSpPr txBox="1"/>
          <p:nvPr/>
        </p:nvSpPr>
        <p:spPr>
          <a:xfrm>
            <a:off x="3276600" y="3357563"/>
            <a:ext cx="431800" cy="3079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02</a:t>
            </a:r>
            <a:endParaRPr lang="zh-CN" altLang="en-US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94" name="TextBox 59"/>
          <p:cNvSpPr txBox="1"/>
          <p:nvPr/>
        </p:nvSpPr>
        <p:spPr>
          <a:xfrm>
            <a:off x="3635375" y="3357563"/>
            <a:ext cx="431800" cy="3079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</a:t>
            </a:r>
            <a:endParaRPr lang="zh-CN" altLang="en-US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95" name="TextBox 60"/>
          <p:cNvSpPr txBox="1"/>
          <p:nvPr/>
        </p:nvSpPr>
        <p:spPr>
          <a:xfrm>
            <a:off x="4140200" y="3357563"/>
            <a:ext cx="431800" cy="3079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endParaRPr lang="zh-CN" altLang="en-US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96" name="矩形 61"/>
          <p:cNvSpPr/>
          <p:nvPr/>
        </p:nvSpPr>
        <p:spPr>
          <a:xfrm>
            <a:off x="3490913" y="4581525"/>
            <a:ext cx="1079500" cy="108108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97" name="右箭头 62"/>
          <p:cNvSpPr/>
          <p:nvPr/>
        </p:nvSpPr>
        <p:spPr>
          <a:xfrm>
            <a:off x="4572000" y="4941888"/>
            <a:ext cx="1512888" cy="503237"/>
          </a:xfrm>
          <a:prstGeom prst="rightArrow">
            <a:avLst>
              <a:gd name="adj1" fmla="val 50000"/>
              <a:gd name="adj2" fmla="val 49979"/>
            </a:avLst>
          </a:prstGeom>
          <a:solidFill>
            <a:srgbClr val="00B0F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98" name="矩形 63"/>
          <p:cNvSpPr/>
          <p:nvPr/>
        </p:nvSpPr>
        <p:spPr>
          <a:xfrm>
            <a:off x="6084888" y="4581525"/>
            <a:ext cx="1079500" cy="1081088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试卷袋</a:t>
            </a: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99" name="矩形 64"/>
          <p:cNvSpPr/>
          <p:nvPr/>
        </p:nvSpPr>
        <p:spPr>
          <a:xfrm>
            <a:off x="2987675" y="4581525"/>
            <a:ext cx="1079500" cy="108108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800" name="矩形 65"/>
          <p:cNvSpPr/>
          <p:nvPr/>
        </p:nvSpPr>
        <p:spPr>
          <a:xfrm>
            <a:off x="2627313" y="4581525"/>
            <a:ext cx="1079500" cy="108108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801" name="矩形 66"/>
          <p:cNvSpPr/>
          <p:nvPr/>
        </p:nvSpPr>
        <p:spPr>
          <a:xfrm>
            <a:off x="2195513" y="4581525"/>
            <a:ext cx="1079500" cy="108108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802" name="TextBox 67"/>
          <p:cNvSpPr txBox="1"/>
          <p:nvPr/>
        </p:nvSpPr>
        <p:spPr>
          <a:xfrm>
            <a:off x="2339975" y="4652963"/>
            <a:ext cx="431800" cy="7381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试题册</a:t>
            </a:r>
            <a:endParaRPr lang="zh-CN" altLang="en-US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803" name="TextBox 68"/>
          <p:cNvSpPr txBox="1"/>
          <p:nvPr/>
        </p:nvSpPr>
        <p:spPr>
          <a:xfrm>
            <a:off x="2700338" y="4652963"/>
            <a:ext cx="431800" cy="3079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01</a:t>
            </a:r>
            <a:endParaRPr lang="zh-CN" altLang="en-US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804" name="TextBox 69"/>
          <p:cNvSpPr txBox="1"/>
          <p:nvPr/>
        </p:nvSpPr>
        <p:spPr>
          <a:xfrm>
            <a:off x="3276600" y="4652963"/>
            <a:ext cx="431800" cy="3079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02</a:t>
            </a:r>
            <a:endParaRPr lang="zh-CN" altLang="en-US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805" name="TextBox 70"/>
          <p:cNvSpPr txBox="1"/>
          <p:nvPr/>
        </p:nvSpPr>
        <p:spPr>
          <a:xfrm>
            <a:off x="3635375" y="4652963"/>
            <a:ext cx="431800" cy="3079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</a:t>
            </a:r>
            <a:endParaRPr lang="zh-CN" altLang="en-US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806" name="TextBox 71"/>
          <p:cNvSpPr txBox="1"/>
          <p:nvPr/>
        </p:nvSpPr>
        <p:spPr>
          <a:xfrm>
            <a:off x="4140200" y="4652963"/>
            <a:ext cx="431800" cy="3079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endParaRPr lang="zh-CN" altLang="en-US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标题 1"/>
          <p:cNvSpPr>
            <a:spLocks noGrp="1"/>
          </p:cNvSpPr>
          <p:nvPr>
            <p:ph type="title"/>
          </p:nvPr>
        </p:nvSpPr>
        <p:spPr>
          <a:xfrm>
            <a:off x="457200" y="346393"/>
            <a:ext cx="8229600" cy="1143000"/>
          </a:xfrm>
        </p:spPr>
        <p:txBody>
          <a:bodyPr vert="horz" wrap="square" lIns="91440" tIns="45720" rIns="91440" bIns="45720" anchor="ctr" anchorCtr="0"/>
          <a:p>
            <a:r>
              <a:rPr lang="zh-CN" altLang="en-US" sz="36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小语种操作规程</a:t>
            </a:r>
            <a:endParaRPr lang="zh-CN" altLang="en-US" sz="360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794" name="内容占位符 2"/>
          <p:cNvSpPr>
            <a:spLocks noGrp="1"/>
          </p:cNvSpPr>
          <p:nvPr>
            <p:ph idx="1"/>
          </p:nvPr>
        </p:nvSpPr>
        <p:spPr>
          <a:xfrm>
            <a:off x="827405" y="4076700"/>
            <a:ext cx="7929245" cy="2209165"/>
          </a:xfrm>
        </p:spPr>
        <p:txBody>
          <a:bodyPr vert="horz" wrap="square" lIns="91440" tIns="45720" rIns="91440" bIns="45720" anchor="t" anchorCtr="0"/>
          <a:p>
            <a:pPr marL="0" indent="0">
              <a:buNone/>
            </a:pPr>
            <a:r>
              <a:rPr lang="en-US" altLang="zh-CN" sz="1800" dirty="0">
                <a:solidFill>
                  <a:schemeClr val="bg1"/>
                </a:solidFill>
              </a:rPr>
              <a:t>1</a:t>
            </a:r>
            <a:r>
              <a:rPr lang="zh-CN" altLang="en-US" sz="1800" dirty="0">
                <a:solidFill>
                  <a:schemeClr val="bg1"/>
                </a:solidFill>
              </a:rPr>
              <a:t>、严格按照操作规程进行监考；</a:t>
            </a:r>
            <a:endParaRPr lang="en-US" altLang="zh-CN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chemeClr val="bg1"/>
                </a:solidFill>
              </a:rPr>
              <a:t>2</a:t>
            </a:r>
            <a:r>
              <a:rPr lang="zh-CN" altLang="en-US" sz="1800" dirty="0">
                <a:solidFill>
                  <a:schemeClr val="bg1"/>
                </a:solidFill>
              </a:rPr>
              <a:t>、考试正式开始后进行听力，监考员乙控制放音设备，播放听力部分音频，不得重复和中间停顿，听力部分结束后，立即关闭放音设备；（有设备管理员在教室外协助）</a:t>
            </a:r>
            <a:endParaRPr lang="zh-CN" alt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chemeClr val="bg1"/>
                </a:solidFill>
              </a:rPr>
              <a:t>3</a:t>
            </a:r>
            <a:r>
              <a:rPr lang="zh-CN" altLang="en-US" sz="1800" dirty="0">
                <a:solidFill>
                  <a:schemeClr val="bg1"/>
                </a:solidFill>
              </a:rPr>
              <a:t>、考试结束后，一定要清点材料无误后才能让考生离场；</a:t>
            </a:r>
            <a:endParaRPr lang="en-US" altLang="zh-CN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chemeClr val="bg1"/>
                </a:solidFill>
              </a:rPr>
              <a:t>4</a:t>
            </a:r>
            <a:r>
              <a:rPr lang="zh-CN" altLang="en-US" sz="1800" dirty="0">
                <a:solidFill>
                  <a:schemeClr val="bg1"/>
                </a:solidFill>
              </a:rPr>
              <a:t>、上午</a:t>
            </a:r>
            <a:r>
              <a:rPr lang="en-US" altLang="zh-CN" sz="1800" dirty="0">
                <a:solidFill>
                  <a:schemeClr val="bg1"/>
                </a:solidFill>
              </a:rPr>
              <a:t>11:20</a:t>
            </a:r>
            <a:r>
              <a:rPr lang="zh-CN" altLang="en-US" sz="1800" dirty="0">
                <a:solidFill>
                  <a:schemeClr val="bg1"/>
                </a:solidFill>
              </a:rPr>
              <a:t>、下午</a:t>
            </a:r>
            <a:r>
              <a:rPr lang="en-US" altLang="zh-CN" sz="1800" dirty="0">
                <a:solidFill>
                  <a:schemeClr val="bg1"/>
                </a:solidFill>
              </a:rPr>
              <a:t>17:25</a:t>
            </a:r>
            <a:r>
              <a:rPr lang="zh-CN" altLang="en-US" sz="1800" dirty="0">
                <a:solidFill>
                  <a:schemeClr val="bg1"/>
                </a:solidFill>
              </a:rPr>
              <a:t>英语四六级考试结束后一起离场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827088" y="1699578"/>
          <a:ext cx="7776845" cy="2673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161"/>
                <a:gridCol w="1003281"/>
                <a:gridCol w="1003280"/>
                <a:gridCol w="627319"/>
                <a:gridCol w="1696085"/>
                <a:gridCol w="1284161"/>
                <a:gridCol w="1096253"/>
              </a:tblGrid>
              <a:tr h="4381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类型</a:t>
                      </a:r>
                      <a:endParaRPr lang="en-US" altLang="en-US" sz="1800" dirty="0" err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dirty="0" err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考场号</a:t>
                      </a:r>
                      <a:endParaRPr lang="zh-CN" altLang="en-US" sz="1800" dirty="0" err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 err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教室</a:t>
                      </a:r>
                      <a:endParaRPr lang="zh-CN" altLang="en-US" sz="1800" dirty="0" err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人数</a:t>
                      </a:r>
                      <a:endParaRPr lang="en-US" altLang="en-US" sz="1800" dirty="0" err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考试时间</a:t>
                      </a:r>
                      <a:endParaRPr lang="zh-CN" altLang="en-US" sz="1800" dirty="0" smtClean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听力时间</a:t>
                      </a:r>
                      <a:endParaRPr lang="zh-CN" altLang="en-US" sz="1800" dirty="0" smtClean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听力形式</a:t>
                      </a:r>
                      <a:endParaRPr lang="zh-CN" altLang="en-US" sz="1800" dirty="0" smtClean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471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日语四级</a:t>
                      </a:r>
                      <a:endParaRPr lang="en-US" altLang="en-US" sz="1800" b="0" dirty="0" err="1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en-US" altLang="zh-CN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B-301</a:t>
                      </a:r>
                      <a:endParaRPr lang="en-US" altLang="zh-CN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800" b="0" dirty="0" smtClean="0">
                          <a:solidFill>
                            <a:schemeClr val="tx1"/>
                          </a:solidFill>
                        </a:rPr>
                        <a:t>09:00</a:t>
                      </a: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altLang="en-US" sz="1800" b="0" dirty="0" smtClean="0">
                          <a:solidFill>
                            <a:schemeClr val="tx1"/>
                          </a:solidFill>
                        </a:rPr>
                        <a:t>11:10</a:t>
                      </a:r>
                      <a:endParaRPr lang="en-US" alt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b="0" dirty="0" smtClean="0">
                          <a:solidFill>
                            <a:schemeClr val="tx1"/>
                          </a:solidFill>
                        </a:rPr>
                        <a:t>09:10</a:t>
                      </a:r>
                      <a:endParaRPr lang="en-US" alt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b="0" dirty="0" smtClean="0">
                          <a:solidFill>
                            <a:schemeClr val="tx1"/>
                          </a:solidFill>
                        </a:rPr>
                        <a:t>考务人员考前去教室送听力光盘，监考乙播放音频</a:t>
                      </a:r>
                      <a:endParaRPr lang="zh-CN" alt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4471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俄语四级</a:t>
                      </a:r>
                      <a:endParaRPr lang="en-US" altLang="en-US" sz="1800" b="0" dirty="0" err="1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en-US" altLang="zh-CN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B-302</a:t>
                      </a:r>
                      <a:endParaRPr lang="en-US" altLang="zh-CN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en-US" sz="1800" b="0" dirty="0" smtClean="0">
                          <a:solidFill>
                            <a:schemeClr val="tx1"/>
                          </a:solidFill>
                        </a:rPr>
                        <a:t>09:00</a:t>
                      </a: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altLang="en-US" sz="1800" b="0" dirty="0" smtClean="0">
                          <a:solidFill>
                            <a:schemeClr val="tx1"/>
                          </a:solidFill>
                        </a:rPr>
                        <a:t>11:10</a:t>
                      </a:r>
                      <a:endParaRPr lang="en-US" alt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en-US" sz="1800" b="0" dirty="0" smtClean="0">
                          <a:solidFill>
                            <a:schemeClr val="tx1"/>
                          </a:solidFill>
                        </a:rPr>
                        <a:t>09:10</a:t>
                      </a:r>
                      <a:endParaRPr lang="en-US" alt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vMerge="1"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4471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日语六级</a:t>
                      </a:r>
                      <a:endParaRPr lang="en-US" altLang="en-US" sz="1800" b="0" dirty="0" err="1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altLang="zh-CN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B-301</a:t>
                      </a:r>
                      <a:endParaRPr lang="en-US" altLang="zh-CN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800" b="0" dirty="0" smtClean="0">
                          <a:solidFill>
                            <a:schemeClr val="tx1"/>
                          </a:solidFill>
                        </a:rPr>
                        <a:t>15:00</a:t>
                      </a: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-17:10</a:t>
                      </a:r>
                      <a:endParaRPr lang="en-US" altLang="zh-CN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b="0" dirty="0" smtClean="0">
                          <a:solidFill>
                            <a:schemeClr val="tx1"/>
                          </a:solidFill>
                        </a:rPr>
                        <a:t>15:10</a:t>
                      </a:r>
                      <a:endParaRPr lang="en-US" alt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标题 1"/>
          <p:cNvSpPr>
            <a:spLocks noGrp="1"/>
          </p:cNvSpPr>
          <p:nvPr>
            <p:ph type="title"/>
          </p:nvPr>
        </p:nvSpPr>
        <p:spPr>
          <a:xfrm>
            <a:off x="457200" y="418148"/>
            <a:ext cx="8229600" cy="1143000"/>
          </a:xfrm>
        </p:spPr>
        <p:txBody>
          <a:bodyPr vert="horz" wrap="square" lIns="91440" tIns="45720" rIns="91440" bIns="45720" anchor="ctr" anchorCtr="0"/>
          <a:p>
            <a:r>
              <a:rPr lang="zh-CN" altLang="en-US" sz="36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残疾</a:t>
            </a:r>
            <a:r>
              <a:rPr lang="zh-CN" altLang="en-US" sz="36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考生考试操作规程</a:t>
            </a:r>
            <a:endParaRPr lang="zh-CN" altLang="en-US" sz="360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794" name="内容占位符 2"/>
          <p:cNvSpPr>
            <a:spLocks noGrp="1"/>
          </p:cNvSpPr>
          <p:nvPr>
            <p:ph idx="1"/>
          </p:nvPr>
        </p:nvSpPr>
        <p:spPr>
          <a:xfrm>
            <a:off x="683895" y="4288790"/>
            <a:ext cx="7997190" cy="1426210"/>
          </a:xfrm>
        </p:spPr>
        <p:txBody>
          <a:bodyPr vert="horz" wrap="square" lIns="91440" tIns="45720" rIns="91440" bIns="45720" anchor="t" anchorCtr="0"/>
          <a:p>
            <a:pPr marL="0" indent="0">
              <a:buNone/>
            </a:pPr>
            <a:r>
              <a:rPr lang="en-US" altLang="zh-CN" sz="1800" dirty="0">
                <a:solidFill>
                  <a:schemeClr val="bg1"/>
                </a:solidFill>
              </a:rPr>
              <a:t>1</a:t>
            </a:r>
            <a:r>
              <a:rPr lang="zh-CN" altLang="en-US" sz="1800" dirty="0">
                <a:solidFill>
                  <a:schemeClr val="bg1"/>
                </a:solidFill>
              </a:rPr>
              <a:t>、</a:t>
            </a:r>
            <a:r>
              <a:rPr lang="zh-CN" altLang="en-US" sz="1800" dirty="0">
                <a:solidFill>
                  <a:schemeClr val="bg1"/>
                </a:solidFill>
                <a:sym typeface="+mn-ea"/>
              </a:rPr>
              <a:t>残疾考生便利条件：延长30%的考试时间，各环节按比例延长</a:t>
            </a:r>
            <a:endParaRPr lang="zh-CN" altLang="en-US" sz="1800" dirty="0">
              <a:solidFill>
                <a:schemeClr val="bg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chemeClr val="bg1"/>
                </a:solidFill>
              </a:rPr>
              <a:t>2</a:t>
            </a:r>
            <a:r>
              <a:rPr lang="zh-CN" altLang="en-US" sz="1800" dirty="0">
                <a:solidFill>
                  <a:schemeClr val="bg1"/>
                </a:solidFill>
              </a:rPr>
              <a:t>、</a:t>
            </a:r>
            <a:r>
              <a:rPr lang="zh-CN" altLang="en-US" sz="1800" dirty="0">
                <a:solidFill>
                  <a:schemeClr val="bg1"/>
                </a:solidFill>
                <a:sym typeface="+mn-ea"/>
              </a:rPr>
              <a:t>严格按照操作规程进行监考；</a:t>
            </a:r>
            <a:endParaRPr lang="zh-CN" altLang="en-US" sz="1800" dirty="0">
              <a:solidFill>
                <a:schemeClr val="bg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chemeClr val="bg1"/>
                </a:solidFill>
                <a:sym typeface="+mn-ea"/>
              </a:rPr>
              <a:t>3</a:t>
            </a:r>
            <a:r>
              <a:rPr lang="zh-CN" altLang="en-US" sz="1800" dirty="0">
                <a:solidFill>
                  <a:schemeClr val="bg1"/>
                </a:solidFill>
                <a:sym typeface="+mn-ea"/>
              </a:rPr>
              <a:t>、按操作规程中时间，</a:t>
            </a:r>
            <a:r>
              <a:rPr lang="en-US" altLang="zh-CN" sz="1800" dirty="0">
                <a:solidFill>
                  <a:schemeClr val="bg1"/>
                </a:solidFill>
                <a:sym typeface="+mn-ea"/>
              </a:rPr>
              <a:t>9</a:t>
            </a:r>
            <a:r>
              <a:rPr lang="zh-CN" altLang="en-US" sz="1800" dirty="0">
                <a:solidFill>
                  <a:schemeClr val="bg1"/>
                </a:solidFill>
                <a:sym typeface="+mn-ea"/>
              </a:rPr>
              <a:t>：</a:t>
            </a:r>
            <a:r>
              <a:rPr lang="en-US" altLang="zh-CN" sz="1800" dirty="0">
                <a:solidFill>
                  <a:schemeClr val="bg1"/>
                </a:solidFill>
                <a:sym typeface="+mn-ea"/>
              </a:rPr>
              <a:t>52</a:t>
            </a:r>
            <a:r>
              <a:rPr lang="zh-CN" altLang="en-US" sz="1800" dirty="0">
                <a:solidFill>
                  <a:schemeClr val="bg1"/>
                </a:solidFill>
                <a:sym typeface="+mn-ea"/>
              </a:rPr>
              <a:t>开始进行听力，监考员乙控制放音设备，播放听力部分音频，不得重复和中间停顿，听力部分结束后，立即关闭放音设备；（有设备管理员在教室外协助）</a:t>
            </a:r>
            <a:endParaRPr lang="en-US" altLang="zh-CN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chemeClr val="bg1"/>
                </a:solidFill>
              </a:rPr>
              <a:t>4</a:t>
            </a:r>
            <a:r>
              <a:rPr lang="zh-CN" altLang="en-US" sz="1800" dirty="0">
                <a:solidFill>
                  <a:schemeClr val="bg1"/>
                </a:solidFill>
              </a:rPr>
              <a:t>、考试结束后，一定要清点材料无误后才能让考生离场；</a:t>
            </a:r>
            <a:endParaRPr lang="en-US" altLang="zh-CN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zh-CN" altLang="en-US" sz="1800" dirty="0">
              <a:solidFill>
                <a:schemeClr val="bg1"/>
              </a:solidFill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607060" y="1628775"/>
          <a:ext cx="8060055" cy="2405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9350"/>
                <a:gridCol w="842010"/>
                <a:gridCol w="1020445"/>
                <a:gridCol w="700405"/>
                <a:gridCol w="1407160"/>
                <a:gridCol w="1556385"/>
                <a:gridCol w="1384300"/>
              </a:tblGrid>
              <a:tr h="7747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类型</a:t>
                      </a:r>
                      <a:endParaRPr lang="en-US" altLang="en-US" sz="1400" dirty="0" err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 err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考场号</a:t>
                      </a:r>
                      <a:endParaRPr lang="zh-CN" altLang="en-US" sz="1400" dirty="0" err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 err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教室</a:t>
                      </a:r>
                      <a:endParaRPr lang="zh-CN" altLang="en-US" sz="1400" dirty="0" err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 err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座位号</a:t>
                      </a:r>
                      <a:endParaRPr lang="zh-CN" altLang="en-US" sz="1400" dirty="0" err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考试时间</a:t>
                      </a:r>
                      <a:endParaRPr lang="zh-CN" altLang="en-US" sz="1400" dirty="0" smtClean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残疾考生</a:t>
                      </a:r>
                      <a:endParaRPr lang="zh-CN" altLang="en-US" sz="1400" dirty="0" smtClean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听力形式</a:t>
                      </a:r>
                      <a:endParaRPr lang="zh-CN" altLang="en-US" sz="1400" dirty="0" smtClean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306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b="0" dirty="0" err="1">
                          <a:solidFill>
                            <a:schemeClr val="tx1"/>
                          </a:solidFill>
                        </a:rPr>
                        <a:t>英语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四级</a:t>
                      </a:r>
                      <a:endParaRPr lang="en-US" altLang="en-US" sz="1800" b="0" dirty="0" err="1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141</a:t>
                      </a:r>
                      <a:endParaRPr lang="en-US" altLang="zh-CN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</a:rPr>
                        <a:t>泉教</a:t>
                      </a: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</a:rPr>
                        <a:t>D-305</a:t>
                      </a:r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</a:rPr>
                        <a:t>后门</a:t>
                      </a:r>
                      <a:endParaRPr lang="zh-CN" alt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600" b="0" dirty="0" smtClean="0">
                          <a:solidFill>
                            <a:schemeClr val="tx1"/>
                          </a:solidFill>
                        </a:rPr>
                        <a:t>09:00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altLang="en-US" sz="1600" b="0" dirty="0" smtClean="0">
                          <a:solidFill>
                            <a:schemeClr val="tx1"/>
                          </a:solidFill>
                        </a:rPr>
                        <a:t>12:02</a:t>
                      </a:r>
                      <a:endParaRPr lang="en-US" alt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</a:rPr>
                        <a:t>视力残疾</a:t>
                      </a:r>
                      <a:endParaRPr lang="zh-CN" altLang="en-U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zh-CN" altLang="en-U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</a:rPr>
                        <a:t>应急考场</a:t>
                      </a:r>
                      <a:endParaRPr lang="zh-CN" altLang="en-U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</a:rPr>
                        <a:t>（泉教</a:t>
                      </a:r>
                      <a:r>
                        <a:rPr lang="en-US" sz="1400" b="0" dirty="0" smtClean="0">
                          <a:sym typeface="+mn-ea"/>
                        </a:rPr>
                        <a:t>E-303</a:t>
                      </a:r>
                      <a:r>
                        <a:rPr lang="zh-CN" altLang="en-US" sz="1400" b="0" dirty="0" smtClean="0">
                          <a:sym typeface="+mn-ea"/>
                        </a:rPr>
                        <a:t>）</a:t>
                      </a:r>
                      <a:endParaRPr lang="zh-CN" altLang="en-US" sz="1400" b="0" dirty="0" smtClean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b="0" dirty="0" smtClean="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400" b="0" dirty="0" smtClean="0">
                          <a:sym typeface="+mn-ea"/>
                        </a:rPr>
                        <a:t>考务</a:t>
                      </a:r>
                      <a:r>
                        <a:rPr lang="zh-CN" altLang="en-US" sz="1400" b="0" dirty="0" smtClean="0">
                          <a:sym typeface="+mn-ea"/>
                        </a:rPr>
                        <a:t>人员考前去</a:t>
                      </a:r>
                      <a:r>
                        <a:rPr lang="zh-CN" altLang="en-US" sz="1400" b="0" dirty="0" smtClean="0">
                          <a:sym typeface="+mn-ea"/>
                        </a:rPr>
                        <a:t>应急考场</a:t>
                      </a:r>
                      <a:r>
                        <a:rPr lang="zh-CN" altLang="en-US" sz="1400" b="0" dirty="0" smtClean="0">
                          <a:sym typeface="+mn-ea"/>
                        </a:rPr>
                        <a:t>教室送听力光盘，监考乙播放音频</a:t>
                      </a:r>
                      <a:endParaRPr lang="zh-CN" altLang="en-U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zh-CN" alt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"/>
          <p:cNvSpPr>
            <a:spLocks noChangeArrowheads="1"/>
          </p:cNvSpPr>
          <p:nvPr/>
        </p:nvSpPr>
        <p:spPr bwMode="auto">
          <a:xfrm>
            <a:off x="684213" y="1163638"/>
            <a:ext cx="77581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出现任何异常情况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请第一时间联系考场外的流动监考，考生不能离开教室，监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考教师不要离开教室或自行处理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考生入场时，流动监考要按考务安排要求到达指定地点，将异常情况及时向考务组汇报。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/>
          </p:cNvSpPr>
          <p:nvPr>
            <p:ph type="body"/>
          </p:nvPr>
        </p:nvSpPr>
        <p:spPr>
          <a:xfrm>
            <a:off x="468313" y="1916113"/>
            <a:ext cx="8675687" cy="2736850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chemeClr val="bg1"/>
                </a:solidFill>
              </a:rPr>
              <a:t>考点代码：</a:t>
            </a:r>
            <a:r>
              <a:rPr lang="en-US" altLang="zh-CN" sz="2400" b="1" dirty="0">
                <a:solidFill>
                  <a:schemeClr val="bg1"/>
                </a:solidFill>
              </a:rPr>
              <a:t>34020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chemeClr val="bg1"/>
                </a:solidFill>
              </a:rPr>
              <a:t>校区代码：</a:t>
            </a:r>
            <a:r>
              <a:rPr lang="en-US" altLang="zh-CN" sz="2400" b="1" dirty="0">
                <a:solidFill>
                  <a:schemeClr val="bg1"/>
                </a:solidFill>
              </a:rPr>
              <a:t>0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chemeClr val="bg1"/>
                </a:solidFill>
              </a:rPr>
              <a:t>考场代码</a:t>
            </a:r>
            <a:r>
              <a:rPr lang="en-US" altLang="zh-CN" sz="2400" b="1" dirty="0">
                <a:solidFill>
                  <a:schemeClr val="bg1"/>
                </a:solidFill>
              </a:rPr>
              <a:t>/</a:t>
            </a:r>
            <a:r>
              <a:rPr lang="zh-CN" altLang="en-US" sz="2400" b="1" dirty="0">
                <a:solidFill>
                  <a:schemeClr val="bg1"/>
                </a:solidFill>
              </a:rPr>
              <a:t>考场号：</a:t>
            </a:r>
            <a:r>
              <a:rPr lang="en-US" altLang="zh-CN" sz="2400" b="1" dirty="0">
                <a:solidFill>
                  <a:schemeClr val="bg1"/>
                </a:solidFill>
              </a:rPr>
              <a:t>001—208</a:t>
            </a:r>
            <a:r>
              <a:rPr lang="zh-CN" altLang="en-US" sz="2400" b="1" dirty="0">
                <a:solidFill>
                  <a:schemeClr val="bg1"/>
                </a:solidFill>
              </a:rPr>
              <a:t>（四级）；</a:t>
            </a:r>
            <a:r>
              <a:rPr lang="en-US" altLang="zh-CN" sz="2400" b="1" dirty="0">
                <a:solidFill>
                  <a:schemeClr val="bg1"/>
                </a:solidFill>
              </a:rPr>
              <a:t>  001—139</a:t>
            </a:r>
            <a:r>
              <a:rPr lang="zh-CN" altLang="en-US" sz="2400" b="1" dirty="0">
                <a:solidFill>
                  <a:schemeClr val="bg1"/>
                </a:solidFill>
              </a:rPr>
              <a:t>（六级）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b="1" dirty="0">
                <a:solidFill>
                  <a:schemeClr val="bg1"/>
                </a:solidFill>
              </a:rPr>
              <a:t> </a:t>
            </a:r>
            <a:r>
              <a:rPr lang="zh-CN" altLang="en-US" sz="2400" b="1" dirty="0">
                <a:solidFill>
                  <a:schemeClr val="bg1"/>
                </a:solidFill>
              </a:rPr>
              <a:t>注：考点代码</a:t>
            </a:r>
            <a:r>
              <a:rPr lang="en-US" altLang="zh-CN" sz="2400" b="1" dirty="0">
                <a:solidFill>
                  <a:schemeClr val="bg1"/>
                </a:solidFill>
              </a:rPr>
              <a:t>----</a:t>
            </a:r>
            <a:r>
              <a:rPr lang="zh-CN" altLang="en-US" sz="2400" b="1" dirty="0">
                <a:solidFill>
                  <a:schemeClr val="bg1"/>
                </a:solidFill>
              </a:rPr>
              <a:t>每位考生准考证号码前五位</a:t>
            </a:r>
            <a:endParaRPr lang="zh-CN" altLang="en-US" sz="2400" b="1" dirty="0">
              <a:solidFill>
                <a:schemeClr val="bg1"/>
              </a:solidFill>
            </a:endParaRPr>
          </a:p>
          <a:p>
            <a:pPr eaLnBrk="1" hangingPunct="1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5842" name="矩形 3"/>
          <p:cNvSpPr/>
          <p:nvPr/>
        </p:nvSpPr>
        <p:spPr>
          <a:xfrm>
            <a:off x="827088" y="836613"/>
            <a:ext cx="7058025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4.</a:t>
            </a:r>
            <a:r>
              <a:rPr lang="zh-CN" altLang="en-US" sz="3600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考场安排布置</a:t>
            </a:r>
            <a:endParaRPr lang="zh-CN" altLang="en-US" sz="3600" dirty="0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</a:rPr>
              <a:t>考场布置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7890" name="Rectangle 28"/>
          <p:cNvSpPr>
            <a:spLocks noGrp="1"/>
          </p:cNvSpPr>
          <p:nvPr>
            <p:ph type="body"/>
          </p:nvPr>
        </p:nvSpPr>
        <p:spPr>
          <a:xfrm>
            <a:off x="715963" y="981075"/>
            <a:ext cx="8229600" cy="4525963"/>
          </a:xfrm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lang="zh-CN" altLang="en-US" sz="1800" dirty="0">
                <a:solidFill>
                  <a:schemeClr val="bg1"/>
                </a:solidFill>
              </a:rPr>
              <a:t>贴座位号（桌贴）要求：</a:t>
            </a:r>
            <a:r>
              <a:rPr lang="zh-CN" altLang="en-US" sz="2800" dirty="0">
                <a:solidFill>
                  <a:srgbClr val="FFFF00"/>
                </a:solidFill>
              </a:rPr>
              <a:t>横</a:t>
            </a:r>
            <a:r>
              <a:rPr lang="zh-CN" altLang="en-US" sz="1800" dirty="0">
                <a:solidFill>
                  <a:schemeClr val="bg1"/>
                </a:solidFill>
              </a:rPr>
              <a:t>向</a:t>
            </a:r>
            <a:r>
              <a:rPr lang="en-US" altLang="zh-CN" sz="1800" dirty="0">
                <a:solidFill>
                  <a:schemeClr val="bg1"/>
                </a:solidFill>
              </a:rPr>
              <a:t>S</a:t>
            </a:r>
            <a:r>
              <a:rPr lang="zh-CN" altLang="en-US" sz="1800" dirty="0">
                <a:solidFill>
                  <a:schemeClr val="bg1"/>
                </a:solidFill>
              </a:rPr>
              <a:t>型贴，座位与座位之间要留有空位。</a:t>
            </a:r>
            <a:endParaRPr lang="zh-CN" altLang="en-US" sz="1800" dirty="0">
              <a:solidFill>
                <a:schemeClr val="bg1"/>
              </a:solidFill>
            </a:endParaRPr>
          </a:p>
          <a:p>
            <a:pPr eaLnBrk="1" hangingPunct="1"/>
            <a:r>
              <a:rPr lang="zh-CN" altLang="en-US" sz="1800" dirty="0">
                <a:solidFill>
                  <a:schemeClr val="bg1"/>
                </a:solidFill>
                <a:sym typeface="+mn-ea"/>
              </a:rPr>
              <a:t>注意“</a:t>
            </a:r>
            <a:r>
              <a:rPr lang="zh-CN" altLang="en-US" sz="1800" dirty="0">
                <a:solidFill>
                  <a:srgbClr val="FFFF00"/>
                </a:solidFill>
                <a:sym typeface="+mn-ea"/>
              </a:rPr>
              <a:t>一教室双考场”</a:t>
            </a:r>
            <a:r>
              <a:rPr lang="en-US" altLang="zh-CN" sz="1800" dirty="0">
                <a:solidFill>
                  <a:schemeClr val="bg1"/>
                </a:solidFill>
                <a:sym typeface="+mn-ea"/>
              </a:rPr>
              <a:t>（</a:t>
            </a:r>
            <a:r>
              <a:rPr lang="zh-CN" altLang="en-US" sz="1800" dirty="0">
                <a:solidFill>
                  <a:schemeClr val="bg1"/>
                </a:solidFill>
                <a:sym typeface="+mn-ea"/>
              </a:rPr>
              <a:t>如：教学楼</a:t>
            </a:r>
            <a:r>
              <a:rPr lang="en-US" altLang="zh-CN" sz="1800" dirty="0">
                <a:solidFill>
                  <a:schemeClr val="bg1"/>
                </a:solidFill>
                <a:sym typeface="+mn-ea"/>
              </a:rPr>
              <a:t>A-201</a:t>
            </a:r>
            <a:r>
              <a:rPr lang="zh-CN" altLang="en-US" sz="1800" dirty="0">
                <a:solidFill>
                  <a:schemeClr val="bg1"/>
                </a:solidFill>
                <a:sym typeface="+mn-ea"/>
              </a:rPr>
              <a:t>前门</a:t>
            </a:r>
            <a:r>
              <a:rPr lang="en-US" altLang="zh-CN" sz="1800" dirty="0">
                <a:solidFill>
                  <a:schemeClr val="bg1"/>
                </a:solidFill>
                <a:sym typeface="+mn-ea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sym typeface="+mn-ea"/>
              </a:rPr>
              <a:t>后门</a:t>
            </a:r>
            <a:r>
              <a:rPr lang="en-US" altLang="zh-CN" sz="1800" dirty="0">
                <a:solidFill>
                  <a:schemeClr val="bg1"/>
                </a:solidFill>
                <a:sym typeface="+mn-ea"/>
              </a:rPr>
              <a:t>）</a:t>
            </a:r>
            <a:r>
              <a:rPr lang="zh-CN" altLang="en-US" sz="1800" dirty="0">
                <a:solidFill>
                  <a:schemeClr val="bg1"/>
                </a:solidFill>
                <a:sym typeface="+mn-ea"/>
              </a:rPr>
              <a:t>座位号粘贴。</a:t>
            </a:r>
            <a:endParaRPr lang="zh-CN" altLang="en-US" sz="1800" dirty="0">
              <a:solidFill>
                <a:schemeClr val="bg1"/>
              </a:solidFill>
              <a:sym typeface="+mn-ea"/>
            </a:endParaRPr>
          </a:p>
          <a:p>
            <a:pPr eaLnBrk="1" hangingPunct="1"/>
            <a:endParaRPr lang="zh-CN" altLang="en-US" sz="1800" dirty="0">
              <a:solidFill>
                <a:schemeClr val="bg1"/>
              </a:solidFill>
            </a:endParaRPr>
          </a:p>
        </p:txBody>
      </p:sp>
      <p:grpSp>
        <p:nvGrpSpPr>
          <p:cNvPr id="37891" name="Group 51"/>
          <p:cNvGrpSpPr/>
          <p:nvPr/>
        </p:nvGrpSpPr>
        <p:grpSpPr>
          <a:xfrm>
            <a:off x="1043940" y="1917065"/>
            <a:ext cx="7183755" cy="2872740"/>
            <a:chOff x="0" y="0"/>
            <a:chExt cx="4997" cy="2035"/>
          </a:xfrm>
        </p:grpSpPr>
        <p:sp>
          <p:nvSpPr>
            <p:cNvPr id="37892" name="AutoShape 27"/>
            <p:cNvSpPr/>
            <p:nvPr/>
          </p:nvSpPr>
          <p:spPr>
            <a:xfrm>
              <a:off x="526" y="174"/>
              <a:ext cx="544" cy="409"/>
            </a:xfrm>
            <a:prstGeom prst="flowChartProcess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zh-CN" b="0" dirty="0">
                  <a:solidFill>
                    <a:srgbClr val="FE352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04</a:t>
              </a:r>
              <a:endParaRPr lang="en-US" altLang="zh-CN" b="0" dirty="0">
                <a:solidFill>
                  <a:srgbClr val="FE352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893" name="AutoShape 26"/>
            <p:cNvSpPr/>
            <p:nvPr/>
          </p:nvSpPr>
          <p:spPr>
            <a:xfrm>
              <a:off x="3747" y="174"/>
              <a:ext cx="545" cy="409"/>
            </a:xfrm>
            <a:prstGeom prst="flowChartProcess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zh-CN" b="0" dirty="0">
                  <a:solidFill>
                    <a:srgbClr val="FE352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01</a:t>
              </a:r>
              <a:endParaRPr lang="en-US" altLang="zh-CN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894" name="AutoShape 25"/>
            <p:cNvSpPr/>
            <p:nvPr/>
          </p:nvSpPr>
          <p:spPr>
            <a:xfrm>
              <a:off x="2658" y="174"/>
              <a:ext cx="544" cy="409"/>
            </a:xfrm>
            <a:prstGeom prst="flowChartProcess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zh-CN" b="0" dirty="0">
                  <a:solidFill>
                    <a:srgbClr val="FE352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02</a:t>
              </a:r>
              <a:endParaRPr lang="en-US" altLang="zh-CN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895" name="AutoShape 24"/>
            <p:cNvSpPr/>
            <p:nvPr/>
          </p:nvSpPr>
          <p:spPr>
            <a:xfrm>
              <a:off x="1615" y="174"/>
              <a:ext cx="544" cy="409"/>
            </a:xfrm>
            <a:prstGeom prst="flowChartProcess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zh-CN" b="0" dirty="0">
                  <a:solidFill>
                    <a:srgbClr val="FE352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03</a:t>
              </a:r>
              <a:endParaRPr lang="en-US" altLang="zh-CN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7896" name="Group 30"/>
            <p:cNvGrpSpPr/>
            <p:nvPr/>
          </p:nvGrpSpPr>
          <p:grpSpPr>
            <a:xfrm>
              <a:off x="0" y="0"/>
              <a:ext cx="4997" cy="2035"/>
              <a:chOff x="0" y="0"/>
              <a:chExt cx="4997" cy="2035"/>
            </a:xfrm>
          </p:grpSpPr>
          <p:sp>
            <p:nvSpPr>
              <p:cNvPr id="37897" name="AutoShape 23"/>
              <p:cNvSpPr/>
              <p:nvPr/>
            </p:nvSpPr>
            <p:spPr>
              <a:xfrm>
                <a:off x="1615" y="900"/>
                <a:ext cx="545" cy="409"/>
              </a:xfrm>
              <a:prstGeom prst="flowChartProcess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r>
                  <a:rPr lang="en-US" altLang="zh-CN" b="0" dirty="0">
                    <a:solidFill>
                      <a:srgbClr val="FE352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06</a:t>
                </a:r>
                <a:endParaRPr lang="en-US" altLang="zh-CN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898" name="AutoShape 22"/>
              <p:cNvSpPr/>
              <p:nvPr/>
            </p:nvSpPr>
            <p:spPr>
              <a:xfrm>
                <a:off x="526" y="900"/>
                <a:ext cx="544" cy="409"/>
              </a:xfrm>
              <a:prstGeom prst="flowChartProcess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r>
                  <a:rPr lang="en-US" altLang="zh-CN" b="0" dirty="0">
                    <a:solidFill>
                      <a:srgbClr val="FE352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05</a:t>
                </a:r>
                <a:endParaRPr lang="en-US" altLang="zh-CN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899" name="AutoShape 21"/>
              <p:cNvSpPr/>
              <p:nvPr/>
            </p:nvSpPr>
            <p:spPr>
              <a:xfrm>
                <a:off x="1080" y="1080"/>
                <a:ext cx="362" cy="91"/>
              </a:xfrm>
              <a:prstGeom prst="rightArrow">
                <a:avLst>
                  <a:gd name="adj1" fmla="val 50000"/>
                  <a:gd name="adj2" fmla="val 99284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zh-CN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900" name="AutoShape 20"/>
              <p:cNvSpPr/>
              <p:nvPr/>
            </p:nvSpPr>
            <p:spPr>
              <a:xfrm>
                <a:off x="2658" y="900"/>
                <a:ext cx="545" cy="409"/>
              </a:xfrm>
              <a:prstGeom prst="flowChartProcess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r>
                  <a:rPr lang="en-US" altLang="zh-CN" b="0" dirty="0">
                    <a:solidFill>
                      <a:srgbClr val="FE352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07</a:t>
                </a:r>
                <a:endParaRPr lang="en-US" altLang="zh-CN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901" name="AutoShape 19"/>
              <p:cNvSpPr/>
              <p:nvPr/>
            </p:nvSpPr>
            <p:spPr>
              <a:xfrm>
                <a:off x="3701" y="900"/>
                <a:ext cx="545" cy="409"/>
              </a:xfrm>
              <a:prstGeom prst="flowChartProcess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r>
                  <a:rPr lang="en-US" altLang="zh-CN" b="0" dirty="0">
                    <a:solidFill>
                      <a:srgbClr val="FE352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08</a:t>
                </a:r>
                <a:endParaRPr lang="en-US" altLang="zh-CN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902" name="AutoShape 18"/>
              <p:cNvSpPr/>
              <p:nvPr/>
            </p:nvSpPr>
            <p:spPr>
              <a:xfrm>
                <a:off x="526" y="1626"/>
                <a:ext cx="545" cy="409"/>
              </a:xfrm>
              <a:prstGeom prst="flowChartProcess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r>
                  <a:rPr lang="en-US" altLang="zh-CN" b="0" dirty="0">
                    <a:solidFill>
                      <a:srgbClr val="FE352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12</a:t>
                </a:r>
                <a:endParaRPr lang="en-US" altLang="zh-CN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903" name="AutoShape 17"/>
              <p:cNvSpPr/>
              <p:nvPr/>
            </p:nvSpPr>
            <p:spPr>
              <a:xfrm>
                <a:off x="1615" y="1626"/>
                <a:ext cx="545" cy="409"/>
              </a:xfrm>
              <a:prstGeom prst="flowChartProcess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r>
                  <a:rPr lang="en-US" altLang="zh-CN" b="0" dirty="0">
                    <a:solidFill>
                      <a:srgbClr val="FE352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11</a:t>
                </a:r>
                <a:endParaRPr lang="en-US" altLang="zh-CN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904" name="AutoShape 16"/>
              <p:cNvSpPr/>
              <p:nvPr/>
            </p:nvSpPr>
            <p:spPr>
              <a:xfrm>
                <a:off x="2658" y="1626"/>
                <a:ext cx="545" cy="409"/>
              </a:xfrm>
              <a:prstGeom prst="flowChartProcess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r>
                  <a:rPr lang="en-US" altLang="zh-CN" b="0" dirty="0">
                    <a:solidFill>
                      <a:srgbClr val="FE352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10</a:t>
                </a:r>
                <a:endParaRPr lang="en-US" altLang="zh-CN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905" name="AutoShape 15"/>
              <p:cNvSpPr/>
              <p:nvPr/>
            </p:nvSpPr>
            <p:spPr>
              <a:xfrm>
                <a:off x="3701" y="1626"/>
                <a:ext cx="545" cy="409"/>
              </a:xfrm>
              <a:prstGeom prst="flowChartProcess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r>
                  <a:rPr lang="en-US" altLang="zh-CN" b="0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09</a:t>
                </a:r>
                <a:endParaRPr lang="en-US" altLang="zh-CN" b="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906" name="AutoShape 14"/>
              <p:cNvSpPr/>
              <p:nvPr/>
            </p:nvSpPr>
            <p:spPr>
              <a:xfrm>
                <a:off x="2205" y="1080"/>
                <a:ext cx="362" cy="91"/>
              </a:xfrm>
              <a:prstGeom prst="rightArrow">
                <a:avLst>
                  <a:gd name="adj1" fmla="val 50000"/>
                  <a:gd name="adj2" fmla="val 99284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zh-CN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907" name="AutoShape 13"/>
              <p:cNvSpPr/>
              <p:nvPr/>
            </p:nvSpPr>
            <p:spPr>
              <a:xfrm>
                <a:off x="3285" y="1080"/>
                <a:ext cx="362" cy="91"/>
              </a:xfrm>
              <a:prstGeom prst="rightArrow">
                <a:avLst>
                  <a:gd name="adj1" fmla="val 50000"/>
                  <a:gd name="adj2" fmla="val 99284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zh-CN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908" name="AutoShape 12"/>
              <p:cNvSpPr/>
              <p:nvPr/>
            </p:nvSpPr>
            <p:spPr>
              <a:xfrm>
                <a:off x="4365" y="1170"/>
                <a:ext cx="362" cy="725"/>
              </a:xfrm>
              <a:prstGeom prst="curvedLeftArrow">
                <a:avLst>
                  <a:gd name="adj1" fmla="val 40055"/>
                  <a:gd name="adj2" fmla="val 80110"/>
                  <a:gd name="adj3" fmla="val 3329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zh-CN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909" name="AutoShape 11"/>
              <p:cNvSpPr/>
              <p:nvPr/>
            </p:nvSpPr>
            <p:spPr>
              <a:xfrm>
                <a:off x="3285" y="360"/>
                <a:ext cx="363" cy="90"/>
              </a:xfrm>
              <a:prstGeom prst="leftArrow">
                <a:avLst>
                  <a:gd name="adj1" fmla="val 50000"/>
                  <a:gd name="adj2" fmla="val 100665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zh-CN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910" name="AutoShape 10"/>
              <p:cNvSpPr/>
              <p:nvPr/>
            </p:nvSpPr>
            <p:spPr>
              <a:xfrm>
                <a:off x="2250" y="360"/>
                <a:ext cx="363" cy="90"/>
              </a:xfrm>
              <a:prstGeom prst="leftArrow">
                <a:avLst>
                  <a:gd name="adj1" fmla="val 50000"/>
                  <a:gd name="adj2" fmla="val 100665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zh-CN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911" name="AutoShape 9"/>
              <p:cNvSpPr/>
              <p:nvPr/>
            </p:nvSpPr>
            <p:spPr>
              <a:xfrm>
                <a:off x="1125" y="360"/>
                <a:ext cx="363" cy="90"/>
              </a:xfrm>
              <a:prstGeom prst="leftArrow">
                <a:avLst>
                  <a:gd name="adj1" fmla="val 50000"/>
                  <a:gd name="adj2" fmla="val 100665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zh-CN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912" name="AutoShape 8"/>
              <p:cNvSpPr/>
              <p:nvPr/>
            </p:nvSpPr>
            <p:spPr>
              <a:xfrm>
                <a:off x="0" y="360"/>
                <a:ext cx="318" cy="772"/>
              </a:xfrm>
              <a:prstGeom prst="curvedRightArrow">
                <a:avLst>
                  <a:gd name="adj1" fmla="val 48553"/>
                  <a:gd name="adj2" fmla="val 97106"/>
                  <a:gd name="adj3" fmla="val 3329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zh-CN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913" name="AutoShape 4"/>
              <p:cNvSpPr/>
              <p:nvPr/>
            </p:nvSpPr>
            <p:spPr>
              <a:xfrm>
                <a:off x="4680" y="0"/>
                <a:ext cx="317" cy="635"/>
              </a:xfrm>
              <a:prstGeom prst="flowChartProcess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r>
                  <a:rPr lang="zh-CN" altLang="en-US" sz="2800" b="0" dirty="0">
                    <a:solidFill>
                      <a:srgbClr val="FE352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门</a:t>
                </a:r>
                <a:endParaRPr lang="zh-CN" altLang="en-US" sz="2800" b="0" dirty="0">
                  <a:solidFill>
                    <a:srgbClr val="FE352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914" name="AutoShape 9"/>
              <p:cNvSpPr/>
              <p:nvPr/>
            </p:nvSpPr>
            <p:spPr>
              <a:xfrm>
                <a:off x="1125" y="1800"/>
                <a:ext cx="363" cy="90"/>
              </a:xfrm>
              <a:prstGeom prst="leftArrow">
                <a:avLst>
                  <a:gd name="adj1" fmla="val 50000"/>
                  <a:gd name="adj2" fmla="val 100665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zh-CN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915" name="AutoShape 10"/>
              <p:cNvSpPr/>
              <p:nvPr/>
            </p:nvSpPr>
            <p:spPr>
              <a:xfrm>
                <a:off x="2205" y="1800"/>
                <a:ext cx="363" cy="90"/>
              </a:xfrm>
              <a:prstGeom prst="leftArrow">
                <a:avLst>
                  <a:gd name="adj1" fmla="val 50000"/>
                  <a:gd name="adj2" fmla="val 100665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zh-CN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916" name="AutoShape 11"/>
              <p:cNvSpPr/>
              <p:nvPr/>
            </p:nvSpPr>
            <p:spPr>
              <a:xfrm>
                <a:off x="3240" y="1800"/>
                <a:ext cx="363" cy="90"/>
              </a:xfrm>
              <a:prstGeom prst="leftArrow">
                <a:avLst>
                  <a:gd name="adj1" fmla="val 50000"/>
                  <a:gd name="adj2" fmla="val 100665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zh-CN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7917" name="Text Box 2"/>
          <p:cNvSpPr txBox="1"/>
          <p:nvPr/>
        </p:nvSpPr>
        <p:spPr>
          <a:xfrm>
            <a:off x="574675" y="5319713"/>
            <a:ext cx="8316913" cy="1222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</a:pP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贴门贴：门贴贴在教室前门左边、教室后门右边的瓷砖上，用透明胶粘贴</a:t>
            </a:r>
            <a:endParaRPr lang="zh-CN" altLang="en-US" sz="1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</a:pP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考场布置时间：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CET4：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周五（</a:t>
            </a: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14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日）下午，考务会结束后布置考场                      </a:t>
            </a:r>
            <a:endParaRPr lang="en-US" altLang="zh-CN" sz="1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CET6：周六（</a:t>
            </a: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15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日）下午13</a:t>
            </a: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:3</a:t>
            </a: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0，</a:t>
            </a:r>
            <a:r>
              <a:rPr sz="1600" dirty="0">
                <a:latin typeface="Arial" panose="020B0604020202020204" pitchFamily="34" charset="0"/>
                <a:ea typeface="宋体" panose="02010600030101010101" pitchFamily="2" charset="-122"/>
              </a:rPr>
              <a:t>泉教D-307领取材料袋后布置考场</a:t>
            </a:r>
            <a:endParaRPr sz="1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</a:t>
            </a:r>
            <a:r>
              <a:rPr 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注意</a:t>
            </a:r>
            <a:r>
              <a:rPr 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下午六级部分大教室只安排一个考场的座位号粘贴</a:t>
            </a:r>
            <a:endParaRPr 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 idx="4294967295"/>
          </p:nvPr>
        </p:nvSpPr>
        <p:spPr>
          <a:xfrm>
            <a:off x="1187450" y="476250"/>
            <a:ext cx="7200900" cy="114300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zh-CN" altLang="en-US" dirty="0">
                <a:solidFill>
                  <a:schemeClr val="bg1"/>
                </a:solidFill>
              </a:rPr>
              <a:t>试卷发放与回收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661988" y="1748155"/>
            <a:ext cx="8045450" cy="323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试卷发放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时间：四级上午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00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，六级下午14：00.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地点：泉山教学楼D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307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         CET4: 1-104 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307北门，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105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-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208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307南门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;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         CET6: 1-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70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307北门，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71-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139  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D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307南门;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方式：两位监考老师到齐，签字领取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试卷</a:t>
            </a:r>
            <a:r>
              <a:rPr lang="en-US" altLang="zh-CN" sz="2000" dirty="0">
                <a:solidFill>
                  <a:srgbClr val="FFFF66"/>
                </a:solidFill>
              </a:rPr>
              <a:t>/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屏蔽仪</a:t>
            </a:r>
            <a:r>
              <a:rPr lang="zh-CN" altLang="en-US" sz="2000" noProof="0" dirty="0">
                <a:solidFill>
                  <a:srgbClr val="FFFF66"/>
                </a:solidFill>
              </a:rPr>
              <a:t>等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全程摄像），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         屏蔽仪使用时竖起放置，不要平放或贴墙放置，听力播放时可暂时关闭。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 idx="4294967295"/>
          </p:nvPr>
        </p:nvSpPr>
        <p:spPr>
          <a:xfrm>
            <a:off x="1187450" y="476250"/>
            <a:ext cx="7200900" cy="114300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zh-CN" altLang="en-US" dirty="0">
                <a:solidFill>
                  <a:schemeClr val="bg1"/>
                </a:solidFill>
              </a:rPr>
              <a:t>试卷发放与回收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4819" name="TextBox 4"/>
          <p:cNvSpPr txBox="1"/>
          <p:nvPr/>
        </p:nvSpPr>
        <p:spPr>
          <a:xfrm>
            <a:off x="468630" y="1773555"/>
            <a:ext cx="4175125" cy="3961130"/>
          </a:xfrm>
          <a:prstGeom prst="rect">
            <a:avLst/>
          </a:prstGeom>
          <a:solidFill>
            <a:srgbClr val="404040"/>
          </a:solidFill>
          <a:ln w="9525">
            <a:noFill/>
          </a:ln>
        </p:spPr>
        <p:txBody>
          <a:bodyPr wrap="square">
            <a:no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dirty="0">
                <a:latin typeface="Arial" panose="020B0604020202020204" pitchFamily="34" charset="0"/>
              </a:rPr>
              <a:t>试卷回收</a:t>
            </a:r>
            <a:endParaRPr lang="zh-CN" altLang="en-US" sz="28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FFFF66"/>
                </a:solidFill>
                <a:latin typeface="Arial" panose="020B0604020202020204" pitchFamily="34" charset="0"/>
              </a:rPr>
              <a:t>回收地点（按单元进行回收）：</a:t>
            </a:r>
            <a:endParaRPr lang="en-US" altLang="zh-CN" sz="2000" dirty="0">
              <a:solidFill>
                <a:srgbClr val="FFFF66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n-US" altLang="zh-CN" sz="1800" dirty="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</a:rPr>
              <a:t>A-305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单元所有考场）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</a:rPr>
              <a:t> B-307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</a:rPr>
              <a:t>B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单元所有考场）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</a:rPr>
              <a:t> C-305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单元所有考场）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</a:rPr>
              <a:t> D-307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</a:rPr>
              <a:t>D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单元所有考场）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</a:rPr>
              <a:t> E-305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单元所有考场）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859655" y="1773555"/>
            <a:ext cx="3981450" cy="396113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>
            <a:no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试卷回收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回收内容：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答题卡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、答题卡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（回收地点人员核查无误后再密封）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+mn-ea"/>
              </a:rPr>
              <a:t>试题册</a:t>
            </a:r>
            <a:r>
              <a:rPr lang="zh-CN" altLang="en-US" sz="1600" b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sym typeface="+mn-ea"/>
              </a:rPr>
              <a:t>（监考教师在考场核查无误后密封，交给回收地点人员）</a:t>
            </a:r>
            <a:endParaRPr lang="zh-CN" altLang="en-US" sz="18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学生签到表、诚信承诺书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/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缺考违规记录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表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监考教师签名，交给回收地点人员）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屏蔽仪、金属探测仪、考试材料袋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6"/>
          <p:cNvSpPr txBox="1"/>
          <p:nvPr/>
        </p:nvSpPr>
        <p:spPr>
          <a:xfrm>
            <a:off x="827405" y="836930"/>
            <a:ext cx="78320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试卷回收：</a:t>
            </a:r>
            <a:r>
              <a:rPr lang="zh-CN" altLang="en-US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按回收地点引导员要求</a:t>
            </a:r>
            <a:r>
              <a:rPr lang="zh-CN" altLang="en-US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排队</a:t>
            </a:r>
            <a:r>
              <a:rPr lang="zh-CN" altLang="en-US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进入回收地点</a:t>
            </a:r>
            <a:endParaRPr lang="zh-CN" altLang="en-US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1331595" y="1412875"/>
            <a:ext cx="6685915" cy="48869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04210" y="1484630"/>
            <a:ext cx="863600" cy="288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5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3600" b="1" dirty="0">
                <a:solidFill>
                  <a:schemeClr val="bg1"/>
                </a:solidFill>
              </a:rPr>
              <a:t>考试模式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8195" name="内容占位符 6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 vert="horz" wrap="square" lIns="91440" tIns="45720" rIns="91440" bIns="45720" anchor="t" anchorCtr="0"/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</a:rPr>
              <a:t>英语四六级考试继续实行“</a:t>
            </a:r>
            <a:r>
              <a:rPr lang="zh-CN" altLang="en-US" sz="3600" dirty="0">
                <a:solidFill>
                  <a:srgbClr val="FFFF00"/>
                </a:solidFill>
              </a:rPr>
              <a:t>多题多卷</a:t>
            </a:r>
            <a:r>
              <a:rPr lang="zh-CN" altLang="en-US" sz="2400" dirty="0">
                <a:solidFill>
                  <a:schemeClr val="bg1"/>
                </a:solidFill>
              </a:rPr>
              <a:t>”考试模式。</a:t>
            </a:r>
            <a:endParaRPr lang="en-US" altLang="zh-CN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</a:rPr>
              <a:t>考试时，参加考试的考生必须</a:t>
            </a:r>
            <a:r>
              <a:rPr lang="zh-CN" altLang="en-US" sz="2400" dirty="0">
                <a:solidFill>
                  <a:schemeClr val="bg1"/>
                </a:solidFill>
              </a:rPr>
              <a:t>将试题册背面的</a:t>
            </a:r>
            <a:r>
              <a:rPr lang="zh-CN" altLang="en-US" sz="2400" dirty="0">
                <a:solidFill>
                  <a:srgbClr val="FFFF00"/>
                </a:solidFill>
              </a:rPr>
              <a:t>条形码</a:t>
            </a:r>
            <a:r>
              <a:rPr lang="zh-CN" altLang="en-US" sz="2400" dirty="0">
                <a:solidFill>
                  <a:schemeClr val="bg1"/>
                </a:solidFill>
              </a:rPr>
              <a:t>揭下后粘贴在</a:t>
            </a:r>
            <a:r>
              <a:rPr lang="zh-CN" altLang="en-US" sz="2400" dirty="0">
                <a:solidFill>
                  <a:srgbClr val="FFFF00"/>
                </a:solidFill>
              </a:rPr>
              <a:t>答题卡</a:t>
            </a:r>
            <a:r>
              <a:rPr lang="en-US" altLang="zh-CN" sz="2400" dirty="0">
                <a:solidFill>
                  <a:srgbClr val="FFFF00"/>
                </a:solidFill>
              </a:rPr>
              <a:t>1</a:t>
            </a:r>
            <a:r>
              <a:rPr lang="zh-CN" altLang="en-US" sz="2400" dirty="0">
                <a:solidFill>
                  <a:schemeClr val="bg1"/>
                </a:solidFill>
              </a:rPr>
              <a:t>的条形码粘贴框内，答题卡通过条形码来对应相应的试卷。</a:t>
            </a:r>
            <a:endParaRPr lang="zh-CN" alt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-2147482624" descr="微信图片_202305181021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-5400000">
            <a:off x="569595" y="878205"/>
            <a:ext cx="1475740" cy="196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微信图片_2023051810214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2731770" y="876300"/>
            <a:ext cx="1483995" cy="19799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" descr="微信图片_20230518102145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643755" y="1124585"/>
            <a:ext cx="2004060" cy="1504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3" descr="微信图片_2023051810214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rot="10800000">
            <a:off x="6804025" y="1124585"/>
            <a:ext cx="2002155" cy="15024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微信图片_2023051810214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88619" y="3623310"/>
            <a:ext cx="2737485" cy="20535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7" descr="微信图片_20230518102147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 rot="-5400000">
            <a:off x="3585845" y="3890010"/>
            <a:ext cx="2044065" cy="1534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8" descr="微信图片_20230518102147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 rot="-5400000">
            <a:off x="6394450" y="3326130"/>
            <a:ext cx="2002155" cy="26708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323215" y="2707640"/>
            <a:ext cx="1903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1、确认试卷塑封完整；</a:t>
            </a:r>
            <a:endParaRPr lang="zh-CN" altLang="en-US" sz="1400">
              <a:solidFill>
                <a:schemeClr val="bg1"/>
              </a:solidFill>
            </a:endParaRPr>
          </a:p>
          <a:p>
            <a:r>
              <a:rPr lang="zh-CN" altLang="en-US" sz="1400">
                <a:solidFill>
                  <a:schemeClr val="bg1"/>
                </a:solidFill>
              </a:rPr>
              <a:t>2、准备小刀和胶棒；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15"/>
            </p:custDataLst>
          </p:nvPr>
        </p:nvSpPr>
        <p:spPr>
          <a:xfrm>
            <a:off x="2378843" y="2664460"/>
            <a:ext cx="40794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3、拆下塑封膜；</a:t>
            </a:r>
            <a:endParaRPr lang="zh-CN" altLang="en-US" sz="1400" dirty="0">
              <a:solidFill>
                <a:schemeClr val="bg1"/>
              </a:solidFill>
            </a:endParaRPr>
          </a:p>
          <a:p>
            <a:r>
              <a:rPr lang="zh-CN" altLang="en-US" sz="1400" dirty="0">
                <a:solidFill>
                  <a:schemeClr val="bg1"/>
                </a:solidFill>
              </a:rPr>
              <a:t>4、用小刀从试卷袋</a:t>
            </a:r>
            <a:r>
              <a:rPr lang="zh-CN" altLang="en-US" sz="2000" dirty="0">
                <a:solidFill>
                  <a:srgbClr val="FFFF00"/>
                </a:solidFill>
              </a:rPr>
              <a:t>上方封口处</a:t>
            </a:r>
            <a:r>
              <a:rPr lang="zh-CN" altLang="en-US" sz="1400" dirty="0">
                <a:solidFill>
                  <a:schemeClr val="bg1"/>
                </a:solidFill>
              </a:rPr>
              <a:t>将试卷袋裁开；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16"/>
            </p:custDataLst>
          </p:nvPr>
        </p:nvSpPr>
        <p:spPr>
          <a:xfrm>
            <a:off x="4804661" y="2211546"/>
            <a:ext cx="156746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裁开的试卷袋；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17"/>
            </p:custDataLst>
          </p:nvPr>
        </p:nvSpPr>
        <p:spPr>
          <a:xfrm>
            <a:off x="6647497" y="2629237"/>
            <a:ext cx="23653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5、根据袋面所述</a:t>
            </a:r>
            <a:r>
              <a:rPr lang="zh-CN" altLang="en-US" sz="1400" dirty="0">
                <a:solidFill>
                  <a:srgbClr val="FFFF00"/>
                </a:solidFill>
              </a:rPr>
              <a:t>清点</a:t>
            </a:r>
            <a:r>
              <a:rPr lang="zh-CN" altLang="en-US" sz="1400" dirty="0">
                <a:solidFill>
                  <a:schemeClr val="bg1"/>
                </a:solidFill>
              </a:rPr>
              <a:t>试卷内所装</a:t>
            </a:r>
            <a:r>
              <a:rPr lang="zh-CN" altLang="en-US" sz="1400" dirty="0" smtClean="0">
                <a:solidFill>
                  <a:schemeClr val="bg1"/>
                </a:solidFill>
              </a:rPr>
              <a:t>材料及数量；</a:t>
            </a:r>
            <a:r>
              <a:rPr lang="zh-CN" altLang="en-US" sz="1400" dirty="0">
                <a:solidFill>
                  <a:schemeClr val="bg1"/>
                </a:solidFill>
              </a:rPr>
              <a:t>（试题册、答题卡袋、答题卡、不干胶密封贴、试卷袋密封贴）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18"/>
            </p:custDataLst>
          </p:nvPr>
        </p:nvSpPr>
        <p:spPr>
          <a:xfrm>
            <a:off x="251700" y="5876925"/>
            <a:ext cx="32402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6、考试结束后，</a:t>
            </a:r>
            <a:r>
              <a:rPr lang="zh-CN" altLang="en-US" sz="1400" dirty="0" smtClean="0">
                <a:solidFill>
                  <a:schemeClr val="bg1"/>
                </a:solidFill>
              </a:rPr>
              <a:t>将</a:t>
            </a:r>
            <a:r>
              <a:rPr lang="zh-CN" altLang="en-US" sz="1400" dirty="0" smtClean="0">
                <a:solidFill>
                  <a:schemeClr val="bg1"/>
                </a:solidFill>
              </a:rPr>
              <a:t>清点好的试题</a:t>
            </a:r>
            <a:r>
              <a:rPr lang="zh-CN" altLang="en-US" sz="1400" dirty="0">
                <a:solidFill>
                  <a:schemeClr val="bg1"/>
                </a:solidFill>
              </a:rPr>
              <a:t>册装回试卷袋，将另一个袋舌翻出，准备</a:t>
            </a:r>
            <a:r>
              <a:rPr lang="zh-CN" altLang="en-US" sz="1400" dirty="0" smtClean="0">
                <a:solidFill>
                  <a:schemeClr val="bg1"/>
                </a:solidFill>
              </a:rPr>
              <a:t>密封</a:t>
            </a:r>
            <a:r>
              <a:rPr lang="zh-CN" altLang="en-US" sz="1400" dirty="0" smtClean="0">
                <a:solidFill>
                  <a:srgbClr val="FFFF66"/>
                </a:solidFill>
              </a:rPr>
              <a:t>（注：</a:t>
            </a:r>
            <a:r>
              <a:rPr lang="en-US" altLang="zh-CN" sz="1400" dirty="0" smtClean="0">
                <a:solidFill>
                  <a:srgbClr val="FFFF66"/>
                </a:solidFill>
              </a:rPr>
              <a:t>3</a:t>
            </a:r>
            <a:r>
              <a:rPr lang="zh-CN" altLang="en-US" sz="1400" dirty="0" smtClean="0">
                <a:solidFill>
                  <a:srgbClr val="FFFF66"/>
                </a:solidFill>
              </a:rPr>
              <a:t>个袋子的</a:t>
            </a:r>
            <a:r>
              <a:rPr lang="en-US" altLang="zh-CN" sz="1400" dirty="0" smtClean="0">
                <a:solidFill>
                  <a:srgbClr val="FFFF66"/>
                </a:solidFill>
              </a:rPr>
              <a:t>3</a:t>
            </a:r>
            <a:r>
              <a:rPr lang="zh-CN" altLang="en-US" sz="1400" dirty="0" smtClean="0">
                <a:solidFill>
                  <a:srgbClr val="FFFF66"/>
                </a:solidFill>
              </a:rPr>
              <a:t>个密封条要取出）</a:t>
            </a:r>
            <a:endParaRPr lang="zh-CN" altLang="en-US" sz="1400" dirty="0">
              <a:solidFill>
                <a:srgbClr val="FFFF66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19"/>
            </p:custDataLst>
          </p:nvPr>
        </p:nvSpPr>
        <p:spPr>
          <a:xfrm>
            <a:off x="3642360" y="5876925"/>
            <a:ext cx="20104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7</a:t>
            </a:r>
            <a:r>
              <a:rPr lang="zh-CN" altLang="en-US" sz="1400" dirty="0" smtClean="0">
                <a:solidFill>
                  <a:schemeClr val="bg1"/>
                </a:solidFill>
              </a:rPr>
              <a:t>、使用胶棒和</a:t>
            </a:r>
            <a:r>
              <a:rPr lang="zh-CN" altLang="en-US" sz="1400" dirty="0">
                <a:solidFill>
                  <a:schemeClr val="bg1"/>
                </a:solidFill>
              </a:rPr>
              <a:t>试卷袋密封贴将试卷袋密封；</a:t>
            </a:r>
            <a:r>
              <a:rPr lang="en-US" altLang="zh-CN" sz="1200" dirty="0" smtClean="0">
                <a:solidFill>
                  <a:srgbClr val="FF0000"/>
                </a:solidFill>
                <a:sym typeface="+mn-ea"/>
              </a:rPr>
              <a:t>(试卷袋</a:t>
            </a:r>
            <a:r>
              <a:rPr lang="zh-CN" altLang="en-US" sz="1200" dirty="0" smtClean="0">
                <a:solidFill>
                  <a:srgbClr val="FF0000"/>
                </a:solidFill>
                <a:sym typeface="+mn-ea"/>
              </a:rPr>
              <a:t>在考场密封</a:t>
            </a:r>
            <a:r>
              <a:rPr lang="en-US" altLang="zh-CN" sz="1200" dirty="0" smtClean="0">
                <a:solidFill>
                  <a:srgbClr val="FF0000"/>
                </a:solidFill>
                <a:sym typeface="+mn-ea"/>
              </a:rPr>
              <a:t>)</a:t>
            </a:r>
            <a:endParaRPr lang="en-US" altLang="zh-CN" sz="1200" dirty="0" smtClean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20"/>
            </p:custDataLst>
          </p:nvPr>
        </p:nvSpPr>
        <p:spPr>
          <a:xfrm>
            <a:off x="2764472" y="679450"/>
            <a:ext cx="3693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C000"/>
                </a:solidFill>
              </a:rPr>
              <a:t>   试卷拆封与密封说明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6" name="文本框 15"/>
          <p:cNvSpPr txBox="1"/>
          <p:nvPr>
            <p:custDataLst>
              <p:tags r:id="rId21"/>
            </p:custDataLst>
          </p:nvPr>
        </p:nvSpPr>
        <p:spPr>
          <a:xfrm>
            <a:off x="5939790" y="5876925"/>
            <a:ext cx="2837180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dirty="0">
                <a:solidFill>
                  <a:schemeClr val="bg1"/>
                </a:solidFill>
              </a:rPr>
              <a:t>8、答题</a:t>
            </a:r>
            <a:r>
              <a:rPr lang="zh-CN" altLang="en-US" sz="1400" dirty="0" smtClean="0">
                <a:solidFill>
                  <a:schemeClr val="bg1"/>
                </a:solidFill>
              </a:rPr>
              <a:t>卡</a:t>
            </a:r>
            <a:r>
              <a:rPr lang="zh-CN" altLang="en-US" sz="1600" dirty="0" smtClean="0">
                <a:solidFill>
                  <a:srgbClr val="FF0000"/>
                </a:solidFill>
              </a:rPr>
              <a:t>经回收点人员清点</a:t>
            </a:r>
            <a:r>
              <a:rPr lang="zh-CN" altLang="en-US" sz="1600" dirty="0">
                <a:solidFill>
                  <a:srgbClr val="FF0000"/>
                </a:solidFill>
              </a:rPr>
              <a:t>无误后</a:t>
            </a:r>
            <a:r>
              <a:rPr lang="zh-CN" altLang="en-US" sz="1400" dirty="0">
                <a:solidFill>
                  <a:schemeClr val="bg1"/>
                </a:solidFill>
              </a:rPr>
              <a:t>装入对应答题卡袋中，使用答题卡密封贴密封袋口。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标题 1"/>
          <p:cNvSpPr>
            <a:spLocks noGrp="1"/>
          </p:cNvSpPr>
          <p:nvPr>
            <p:ph type="title"/>
          </p:nvPr>
        </p:nvSpPr>
        <p:spPr>
          <a:xfrm>
            <a:off x="457200" y="850900"/>
            <a:ext cx="8229600" cy="849313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zh-CN" b="1" dirty="0">
                <a:solidFill>
                  <a:schemeClr val="bg1"/>
                </a:solidFill>
              </a:rPr>
              <a:t>5. </a:t>
            </a:r>
            <a:r>
              <a:rPr lang="zh-CN" altLang="en-US" b="1" dirty="0">
                <a:solidFill>
                  <a:schemeClr val="bg1"/>
                </a:solidFill>
              </a:rPr>
              <a:t>监考注意事项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0962" name="TextBox 3"/>
          <p:cNvSpPr txBox="1"/>
          <p:nvPr/>
        </p:nvSpPr>
        <p:spPr>
          <a:xfrm>
            <a:off x="539750" y="1857375"/>
            <a:ext cx="813308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第一、请监考老师提前做好出行安排，按时安全到达监考地点；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第二、试卷保密及安全。两位监考教师领取试卷后，必须一起按规定路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线直达考场，中途禁止以任何借口离开，防止试卷丢失及泄密；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第三、诚信考试。加强检查，监考教师和考生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不得携带通讯工具进入考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场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（设置手机存放点）；核对身份时使用金属探测仪进行全身检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         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测；考生再次进入考场时必须重新进行检测；认真核对考生信息，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         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坚决打击抢手，杜绝跨考场替</a:t>
            </a:r>
            <a:r>
              <a:rPr lang="zh-CN" altLang="en-US" sz="2000" dirty="0" smtClean="0">
                <a:latin typeface="Arial" panose="020B0604020202020204" pitchFamily="34" charset="0"/>
                <a:ea typeface="宋体" panose="02010600030101010101" pitchFamily="2" charset="-122"/>
              </a:rPr>
              <a:t>考。除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听力时间外，监考员有权随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         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时核对考生信息。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标题 1"/>
          <p:cNvSpPr>
            <a:spLocks noGrp="1"/>
          </p:cNvSpPr>
          <p:nvPr>
            <p:ph type="title"/>
          </p:nvPr>
        </p:nvSpPr>
        <p:spPr>
          <a:xfrm>
            <a:off x="457200" y="850900"/>
            <a:ext cx="8229600" cy="849313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5. </a:t>
            </a:r>
            <a:r>
              <a:rPr lang="zh-CN" altLang="en-US" b="1" dirty="0">
                <a:solidFill>
                  <a:schemeClr val="bg1"/>
                </a:solidFill>
              </a:rPr>
              <a:t>监考注意事项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1986" name="TextBox 3"/>
          <p:cNvSpPr txBox="1"/>
          <p:nvPr/>
        </p:nvSpPr>
        <p:spPr>
          <a:xfrm>
            <a:off x="539750" y="1857375"/>
            <a:ext cx="8208963" cy="3784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第四、检查学生证件（准考证、身份证或学生证），至少要有两证，否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           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则不得进入考场；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第五、 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开考后禁止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迟到考生进入考场，考生必须在规定时间内交卷，不  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           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得提前交卷，考试结束后才能离开考场；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第六、正确拆开试卷袋，同时要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保管好封条；</a:t>
            </a:r>
            <a:endParaRPr lang="en-US" altLang="zh-CN" sz="2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第七、指导考生正确粘贴条形码（整个考试过程要求三次检查条形码）；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           指导考生填涂答题卡，同时核对考生填涂的信息是否正确；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标题 1"/>
          <p:cNvSpPr>
            <a:spLocks noGrp="1"/>
          </p:cNvSpPr>
          <p:nvPr>
            <p:ph type="title"/>
          </p:nvPr>
        </p:nvSpPr>
        <p:spPr>
          <a:xfrm>
            <a:off x="457200" y="850900"/>
            <a:ext cx="8229600" cy="849313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5. </a:t>
            </a:r>
            <a:r>
              <a:rPr lang="zh-CN" altLang="en-US" b="1" dirty="0">
                <a:solidFill>
                  <a:schemeClr val="bg1"/>
                </a:solidFill>
              </a:rPr>
              <a:t>监考注意事项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3010" name="TextBox 3"/>
          <p:cNvSpPr txBox="1"/>
          <p:nvPr/>
        </p:nvSpPr>
        <p:spPr>
          <a:xfrm>
            <a:off x="539750" y="1857375"/>
            <a:ext cx="8496300" cy="3784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第八、不得使用缺考考生试题册或答题卡替换考生填写错误的试题册或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           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答题卡；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第九、听力期间不要随意走动，避免影响学生；听力结束后考生必须取 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下耳机；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第十、考试结束时，教室门关闭，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材料清点无误后才允许考生离开考场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           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绝对不能让学生把试题册或答题卡带出考场</a:t>
            </a:r>
            <a:r>
              <a:rPr lang="zh-CN" altLang="en-US" sz="2000" dirty="0" smtClean="0">
                <a:latin typeface="Arial" panose="020B0604020202020204" pitchFamily="34" charset="0"/>
                <a:ea typeface="宋体" panose="02010600030101010101" pitchFamily="2" charset="-122"/>
              </a:rPr>
              <a:t>。至回收点时按要求排</a:t>
            </a:r>
            <a:endParaRPr lang="en-US" altLang="zh-CN" sz="2000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       </a:t>
            </a:r>
            <a:r>
              <a:rPr lang="zh-CN" altLang="en-US" sz="2000" dirty="0" smtClean="0">
                <a:latin typeface="Arial" panose="020B0604020202020204" pitchFamily="34" charset="0"/>
                <a:ea typeface="宋体" panose="02010600030101010101" pitchFamily="2" charset="-122"/>
              </a:rPr>
              <a:t>队核验提交材料。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标题 1"/>
          <p:cNvSpPr>
            <a:spLocks noGrp="1"/>
          </p:cNvSpPr>
          <p:nvPr>
            <p:ph type="title"/>
          </p:nvPr>
        </p:nvSpPr>
        <p:spPr>
          <a:xfrm>
            <a:off x="457200" y="850900"/>
            <a:ext cx="8229600" cy="849313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5. </a:t>
            </a:r>
            <a:r>
              <a:rPr lang="zh-CN" altLang="en-US" b="1" dirty="0">
                <a:solidFill>
                  <a:schemeClr val="bg1"/>
                </a:solidFill>
              </a:rPr>
              <a:t>监考注意事项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4034" name="TextBox 3"/>
          <p:cNvSpPr txBox="1"/>
          <p:nvPr/>
        </p:nvSpPr>
        <p:spPr>
          <a:xfrm>
            <a:off x="539750" y="1857375"/>
            <a:ext cx="8496300" cy="1476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第十一、各流动监考要按时要求到指定的位置，监守自己的岗位，监考教师有问题，应及时协助解决，并向考务组汇报。不要出现监考教师离开考场到考务办公室问问题或倒水等情况。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标题 38913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4000" dirty="0">
                <a:solidFill>
                  <a:schemeClr val="bg1"/>
                </a:solidFill>
              </a:rPr>
              <a:t>近年来我校出现异常情况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45058" name="文本占位符 38914"/>
          <p:cNvSpPr>
            <a:spLocks noGrp="1"/>
          </p:cNvSpPr>
          <p:nvPr>
            <p:ph idx="1"/>
          </p:nvPr>
        </p:nvSpPr>
        <p:spPr>
          <a:xfrm>
            <a:off x="468630" y="1700530"/>
            <a:ext cx="8391525" cy="4131945"/>
          </a:xfrm>
        </p:spPr>
        <p:txBody>
          <a:bodyPr vert="horz" wrap="square" lIns="91440" tIns="45720" rIns="91440" bIns="45720" anchor="t" anchorCtr="0"/>
          <a:lstStyle/>
          <a:p>
            <a:pPr marL="1905" indent="-344805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</a:rPr>
              <a:t>1</a:t>
            </a:r>
            <a:r>
              <a:rPr lang="zh-CN" altLang="en-US" sz="1800" dirty="0">
                <a:solidFill>
                  <a:schemeClr val="bg1"/>
                </a:solidFill>
              </a:rPr>
              <a:t>、</a:t>
            </a:r>
            <a:r>
              <a:rPr lang="zh-CN" altLang="en-US" sz="1800" dirty="0">
                <a:solidFill>
                  <a:srgbClr val="FFFF00"/>
                </a:solidFill>
              </a:rPr>
              <a:t>未仔细核查学生证件和信息</a:t>
            </a:r>
            <a:r>
              <a:rPr lang="zh-CN" altLang="en-US" sz="1800" dirty="0">
                <a:solidFill>
                  <a:schemeClr val="bg1"/>
                </a:solidFill>
              </a:rPr>
              <a:t>：学生走错考场完成考试、外校学生来我校替考；</a:t>
            </a:r>
            <a:endParaRPr lang="en-US" altLang="zh-CN" sz="1800" dirty="0">
              <a:solidFill>
                <a:schemeClr val="bg1"/>
              </a:solidFill>
            </a:endParaRPr>
          </a:p>
          <a:p>
            <a:pPr marL="1905" indent="-344805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</a:rPr>
              <a:t>2</a:t>
            </a:r>
            <a:r>
              <a:rPr lang="zh-CN" altLang="en-US" sz="1800" dirty="0">
                <a:solidFill>
                  <a:schemeClr val="bg1"/>
                </a:solidFill>
              </a:rPr>
              <a:t>、</a:t>
            </a:r>
            <a:r>
              <a:rPr lang="zh-CN" altLang="en-US" sz="1800" dirty="0">
                <a:solidFill>
                  <a:srgbClr val="FFFF00"/>
                </a:solidFill>
              </a:rPr>
              <a:t>试卷收发问题</a:t>
            </a:r>
            <a:r>
              <a:rPr lang="zh-CN" altLang="en-US" sz="1800" dirty="0">
                <a:solidFill>
                  <a:schemeClr val="bg1"/>
                </a:solidFill>
              </a:rPr>
              <a:t>：领过试卷，把试卷带到自己的办公室；试卷袋拆坏以致无法封装；用缺考考生试卷给写错试卷的学生；交卷时答题卡丢在教室地上；试卷被学生带出考场；</a:t>
            </a:r>
            <a:r>
              <a:rPr lang="zh-CN" altLang="en-US" sz="1800" dirty="0">
                <a:solidFill>
                  <a:schemeClr val="bg1"/>
                </a:solidFill>
                <a:sym typeface="+mn-ea"/>
              </a:rPr>
              <a:t>答题卡袋丢失；</a:t>
            </a:r>
            <a:r>
              <a:rPr lang="zh-CN" altLang="en-US" sz="1800" dirty="0">
                <a:solidFill>
                  <a:schemeClr val="bg1"/>
                </a:solidFill>
              </a:rPr>
              <a:t>封条丢失</a:t>
            </a:r>
            <a:r>
              <a:rPr lang="zh-CN" altLang="en-US" sz="1800" dirty="0" smtClean="0">
                <a:solidFill>
                  <a:schemeClr val="bg1"/>
                </a:solidFill>
              </a:rPr>
              <a:t>、未</a:t>
            </a:r>
            <a:r>
              <a:rPr lang="zh-CN" altLang="en-US" sz="1800" dirty="0">
                <a:solidFill>
                  <a:schemeClr val="bg1"/>
                </a:solidFill>
              </a:rPr>
              <a:t>按</a:t>
            </a:r>
            <a:r>
              <a:rPr lang="zh-CN" altLang="en-US" sz="1800" dirty="0" smtClean="0">
                <a:solidFill>
                  <a:schemeClr val="bg1"/>
                </a:solidFill>
              </a:rPr>
              <a:t>要求贴封条、</a:t>
            </a:r>
            <a:r>
              <a:rPr lang="zh-CN" altLang="en-US" sz="1800" dirty="0" smtClean="0">
                <a:solidFill>
                  <a:srgbClr val="FF0000"/>
                </a:solidFill>
              </a:rPr>
              <a:t>封条粘住答题卡；</a:t>
            </a:r>
            <a:endParaRPr lang="en-US" altLang="zh-CN" sz="1800" dirty="0">
              <a:solidFill>
                <a:srgbClr val="FFFF00"/>
              </a:solidFill>
            </a:endParaRPr>
          </a:p>
          <a:p>
            <a:pPr marL="1905" indent="-344805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</a:rPr>
              <a:t>3</a:t>
            </a:r>
            <a:r>
              <a:rPr lang="zh-CN" altLang="en-US" sz="1800" dirty="0">
                <a:solidFill>
                  <a:schemeClr val="bg1"/>
                </a:solidFill>
              </a:rPr>
              <a:t>、</a:t>
            </a:r>
            <a:r>
              <a:rPr lang="zh-CN" altLang="en-US" sz="1800" dirty="0">
                <a:solidFill>
                  <a:srgbClr val="FFFF00"/>
                </a:solidFill>
              </a:rPr>
              <a:t>填涂信息问题</a:t>
            </a:r>
            <a:r>
              <a:rPr lang="zh-CN" altLang="en-US" sz="1800" dirty="0">
                <a:solidFill>
                  <a:schemeClr val="bg1"/>
                </a:solidFill>
              </a:rPr>
              <a:t>：揭下缺考考生的条形码；把参加考试的学生信息填成缺考；</a:t>
            </a:r>
            <a:r>
              <a:rPr lang="en-US" altLang="zh-CN" sz="1800" dirty="0">
                <a:solidFill>
                  <a:schemeClr val="bg1"/>
                </a:solidFill>
                <a:sym typeface="Arial" panose="020B0604020202020204" pitchFamily="34" charset="0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sym typeface="Arial" panose="020B0604020202020204" pitchFamily="34" charset="0"/>
              </a:rPr>
              <a:t>考</a:t>
            </a:r>
            <a:r>
              <a:rPr lang="en-US" altLang="zh-CN" sz="1800" dirty="0">
                <a:solidFill>
                  <a:schemeClr val="bg1"/>
                </a:solidFill>
                <a:sym typeface="Arial" panose="020B0604020202020204" pitchFamily="34" charset="0"/>
              </a:rPr>
              <a:t>生</a:t>
            </a:r>
            <a:r>
              <a:rPr lang="zh-CN" altLang="en-US" sz="1800" dirty="0">
                <a:solidFill>
                  <a:schemeClr val="bg1"/>
                </a:solidFill>
                <a:sym typeface="Arial" panose="020B0604020202020204" pitchFamily="34" charset="0"/>
              </a:rPr>
              <a:t>未在签到表、诚信</a:t>
            </a:r>
            <a:r>
              <a:rPr lang="en-US" altLang="zh-CN" sz="1800" dirty="0">
                <a:solidFill>
                  <a:schemeClr val="bg1"/>
                </a:solidFill>
                <a:sym typeface="Arial" panose="020B0604020202020204" pitchFamily="34" charset="0"/>
              </a:rPr>
              <a:t>承诺书</a:t>
            </a:r>
            <a:r>
              <a:rPr lang="zh-CN" altLang="en-US" sz="1800" dirty="0">
                <a:solidFill>
                  <a:schemeClr val="bg1"/>
                </a:solidFill>
                <a:sym typeface="Arial" panose="020B0604020202020204" pitchFamily="34" charset="0"/>
              </a:rPr>
              <a:t>上</a:t>
            </a:r>
            <a:r>
              <a:rPr lang="en-US" altLang="zh-CN" sz="1800" dirty="0">
                <a:solidFill>
                  <a:schemeClr val="bg1"/>
                </a:solidFill>
                <a:sym typeface="Arial" panose="020B0604020202020204" pitchFamily="34" charset="0"/>
              </a:rPr>
              <a:t>签字 </a:t>
            </a:r>
            <a:r>
              <a:rPr lang="zh-CN" altLang="en-US" sz="1800" dirty="0">
                <a:solidFill>
                  <a:schemeClr val="bg1"/>
                </a:solidFill>
                <a:sym typeface="Arial" panose="020B0604020202020204" pitchFamily="34" charset="0"/>
              </a:rPr>
              <a:t>；监考老师未填写缺考违规记录表；</a:t>
            </a:r>
            <a:endParaRPr lang="en-US" altLang="zh-CN" sz="1800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marL="1905" indent="-344805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</a:rPr>
              <a:t>4</a:t>
            </a:r>
            <a:r>
              <a:rPr lang="zh-CN" altLang="en-US" sz="1800" dirty="0">
                <a:solidFill>
                  <a:schemeClr val="bg1"/>
                </a:solidFill>
              </a:rPr>
              <a:t>、</a:t>
            </a:r>
            <a:r>
              <a:rPr lang="zh-CN" altLang="en-US" sz="1800" dirty="0">
                <a:solidFill>
                  <a:srgbClr val="FFFF00"/>
                </a:solidFill>
              </a:rPr>
              <a:t>违反监考教师职责</a:t>
            </a:r>
            <a:r>
              <a:rPr lang="zh-CN" altLang="en-US" sz="1800" dirty="0">
                <a:solidFill>
                  <a:schemeClr val="bg1"/>
                </a:solidFill>
              </a:rPr>
              <a:t>：监考教师违规使用手机拍照并发到网上；离开教室被巡考发现；监考期间在厕所玩手机被省考试院巡视人员发现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文本占位符 38914"/>
          <p:cNvSpPr>
            <a:spLocks noGrp="1"/>
          </p:cNvSpPr>
          <p:nvPr>
            <p:ph idx="1"/>
          </p:nvPr>
        </p:nvSpPr>
        <p:spPr>
          <a:xfrm>
            <a:off x="466725" y="739140"/>
            <a:ext cx="8305800" cy="5327650"/>
          </a:xfrm>
        </p:spPr>
        <p:txBody>
          <a:bodyPr vert="horz" wrap="square" lIns="91440" tIns="45720" rIns="91440" bIns="45720" anchor="t" anchorCtr="0"/>
          <a:lstStyle/>
          <a:p>
            <a:pPr marL="1905" indent="-344805">
              <a:lnSpc>
                <a:spcPct val="150000"/>
              </a:lnSpc>
              <a:buNone/>
            </a:pPr>
            <a:endParaRPr lang="en-US" altLang="zh-CN" sz="1600" dirty="0">
              <a:solidFill>
                <a:schemeClr val="bg1"/>
              </a:solidFill>
            </a:endParaRPr>
          </a:p>
          <a:p>
            <a:pPr marL="1905" indent="-344805" algn="ctr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rgbClr val="FFFF00"/>
                </a:solidFill>
                <a:sym typeface="Arial" panose="020B0604020202020204" pitchFamily="34" charset="0"/>
              </a:rPr>
              <a:t>请各位监考教师：</a:t>
            </a:r>
            <a:endParaRPr lang="en-US" altLang="zh-CN" sz="3600" b="1" dirty="0">
              <a:solidFill>
                <a:srgbClr val="FFFF00"/>
              </a:solidFill>
              <a:sym typeface="Arial" panose="020B0604020202020204" pitchFamily="34" charset="0"/>
            </a:endParaRPr>
          </a:p>
          <a:p>
            <a:pPr marL="1905" indent="-344805" algn="ctr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rgbClr val="FFFF00"/>
                </a:solidFill>
                <a:sym typeface="Arial" panose="020B0604020202020204" pitchFamily="34" charset="0"/>
              </a:rPr>
              <a:t>严格按照考试操作规程监考，主监考和第二监考各司其职，认真做好每个考试环节，顺利完成本次考试工作。</a:t>
            </a:r>
            <a:endParaRPr lang="zh-CN" altLang="en-US" sz="3600" b="1" dirty="0">
              <a:solidFill>
                <a:srgbClr val="FFFF00"/>
              </a:solidFill>
              <a:sym typeface="Arial" panose="020B0604020202020204" pitchFamily="34" charset="0"/>
            </a:endParaRPr>
          </a:p>
          <a:p>
            <a:pPr marL="1905" indent="-344805">
              <a:lnSpc>
                <a:spcPct val="150000"/>
              </a:lnSpc>
              <a:buNone/>
            </a:pPr>
            <a:endParaRPr lang="en-US" altLang="zh-CN" sz="1600" dirty="0">
              <a:solidFill>
                <a:schemeClr val="bg1"/>
              </a:solidFill>
            </a:endParaRPr>
          </a:p>
          <a:p>
            <a:pPr marL="1905" indent="-344805">
              <a:lnSpc>
                <a:spcPct val="150000"/>
              </a:lnSpc>
              <a:buNone/>
            </a:pPr>
            <a:r>
              <a:rPr lang="zh-CN" altLang="en-US" sz="1600" dirty="0">
                <a:solidFill>
                  <a:schemeClr val="bg1"/>
                </a:solidFill>
              </a:rPr>
              <a:t> 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3"/>
          <p:cNvSpPr txBox="1"/>
          <p:nvPr/>
        </p:nvSpPr>
        <p:spPr>
          <a:xfrm>
            <a:off x="2195513" y="2781300"/>
            <a:ext cx="4968875" cy="762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谢谢！</a:t>
            </a:r>
            <a:endParaRPr lang="zh-CN" altLang="en-US" sz="4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1"/>
          <p:cNvSpPr/>
          <p:nvPr/>
        </p:nvSpPr>
        <p:spPr>
          <a:xfrm>
            <a:off x="684213" y="2636838"/>
            <a:ext cx="7488237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endParaRPr lang="en-US" altLang="zh-CN" b="0" dirty="0">
              <a:solidFill>
                <a:srgbClr val="F8F8F8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0242" name="标题 5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b="1" dirty="0">
                <a:solidFill>
                  <a:schemeClr val="bg1"/>
                </a:solidFill>
              </a:rPr>
              <a:t>培训内容：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0243" name="内容占位符 6"/>
          <p:cNvSpPr>
            <a:spLocks noGrp="1"/>
          </p:cNvSpPr>
          <p:nvPr>
            <p:ph idx="1"/>
          </p:nvPr>
        </p:nvSpPr>
        <p:spPr>
          <a:xfrm>
            <a:off x="899795" y="1988820"/>
            <a:ext cx="7654925" cy="3749040"/>
          </a:xfrm>
        </p:spPr>
        <p:txBody>
          <a:bodyPr vert="horz" wrap="square" lIns="91440" tIns="45720" rIns="91440" bIns="45720" anchor="t" anchorCtr="0"/>
          <a:lstStyle/>
          <a:p>
            <a:r>
              <a:rPr lang="en-US" altLang="zh-CN" sz="2400" dirty="0">
                <a:solidFill>
                  <a:schemeClr val="bg1"/>
                </a:solidFill>
              </a:rPr>
              <a:t>1. </a:t>
            </a:r>
            <a:r>
              <a:rPr lang="zh-CN" altLang="en-US" sz="2400" dirty="0">
                <a:solidFill>
                  <a:schemeClr val="bg1"/>
                </a:solidFill>
              </a:rPr>
              <a:t>考试时间安排</a:t>
            </a:r>
            <a:endParaRPr lang="zh-CN" altLang="en-US" sz="2400" dirty="0">
              <a:solidFill>
                <a:schemeClr val="bg1"/>
              </a:solidFill>
            </a:endParaRPr>
          </a:p>
          <a:p>
            <a:r>
              <a:rPr lang="en-US" altLang="zh-CN" sz="2400" dirty="0">
                <a:solidFill>
                  <a:schemeClr val="bg1"/>
                </a:solidFill>
                <a:sym typeface="+mn-ea"/>
              </a:rPr>
              <a:t>2. </a:t>
            </a:r>
            <a:r>
              <a:rPr lang="zh-CN" altLang="en-US" sz="2400" dirty="0">
                <a:solidFill>
                  <a:schemeClr val="bg1"/>
                </a:solidFill>
                <a:sym typeface="+mn-ea"/>
              </a:rPr>
              <a:t>考试材料说明</a:t>
            </a:r>
            <a:endParaRPr lang="zh-CN" altLang="en-US" sz="2400" dirty="0">
              <a:solidFill>
                <a:schemeClr val="bg1"/>
              </a:solidFill>
              <a:sym typeface="+mn-ea"/>
            </a:endParaRPr>
          </a:p>
          <a:p>
            <a:r>
              <a:rPr lang="en-US" altLang="zh-CN" sz="2400" dirty="0">
                <a:solidFill>
                  <a:schemeClr val="bg1"/>
                </a:solidFill>
              </a:rPr>
              <a:t>3. </a:t>
            </a:r>
            <a:r>
              <a:rPr lang="zh-CN" altLang="en-US" sz="2400" dirty="0">
                <a:solidFill>
                  <a:schemeClr val="bg1"/>
                </a:solidFill>
                <a:sym typeface="+mn-ea"/>
              </a:rPr>
              <a:t>监考操作规程</a:t>
            </a:r>
            <a:endParaRPr lang="zh-CN" altLang="en-US" sz="2400" dirty="0">
              <a:solidFill>
                <a:schemeClr val="bg1"/>
              </a:solidFill>
            </a:endParaRPr>
          </a:p>
          <a:p>
            <a:r>
              <a:rPr lang="en-US" altLang="zh-CN" sz="2400" dirty="0">
                <a:solidFill>
                  <a:schemeClr val="bg1"/>
                </a:solidFill>
              </a:rPr>
              <a:t>4. </a:t>
            </a:r>
            <a:r>
              <a:rPr lang="zh-CN" altLang="en-US" sz="2400" dirty="0">
                <a:solidFill>
                  <a:schemeClr val="bg1"/>
                </a:solidFill>
                <a:sym typeface="+mn-ea"/>
              </a:rPr>
              <a:t>考场安排布置</a:t>
            </a:r>
            <a:endParaRPr lang="en-US" altLang="zh-CN" sz="2400" dirty="0">
              <a:solidFill>
                <a:schemeClr val="bg1"/>
              </a:solidFill>
            </a:endParaRPr>
          </a:p>
          <a:p>
            <a:r>
              <a:rPr lang="en-US" altLang="zh-CN" sz="2400" dirty="0">
                <a:solidFill>
                  <a:schemeClr val="bg1"/>
                </a:solidFill>
              </a:rPr>
              <a:t>5. </a:t>
            </a:r>
            <a:r>
              <a:rPr lang="zh-CN" altLang="en-US" sz="2400" dirty="0">
                <a:solidFill>
                  <a:schemeClr val="bg1"/>
                </a:solidFill>
              </a:rPr>
              <a:t>监考注意事项</a:t>
            </a:r>
            <a:endParaRPr lang="zh-CN" altLang="en-US" sz="2400" dirty="0">
              <a:solidFill>
                <a:schemeClr val="bg1"/>
              </a:solidFill>
            </a:endParaRPr>
          </a:p>
          <a:p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1"/>
          <p:cNvSpPr>
            <a:spLocks noGrp="1"/>
          </p:cNvSpPr>
          <p:nvPr>
            <p:ph type="title"/>
          </p:nvPr>
        </p:nvSpPr>
        <p:spPr>
          <a:xfrm>
            <a:off x="457200" y="561975"/>
            <a:ext cx="8229600" cy="969645"/>
          </a:xfrm>
        </p:spPr>
        <p:txBody>
          <a:bodyPr vert="horz" wrap="square" lIns="91440" tIns="45720" rIns="91440" bIns="45720" anchor="ctr" anchorCtr="0"/>
          <a:lstStyle/>
          <a:p>
            <a:r>
              <a:rPr lang="en-US" sz="3600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600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考试时间安排</a:t>
            </a:r>
            <a:endParaRPr lang="zh-CN" altLang="en-US" sz="3600" dirty="0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66" name="内容占位符 2"/>
          <p:cNvSpPr>
            <a:spLocks noGrp="1"/>
          </p:cNvSpPr>
          <p:nvPr>
            <p:ph idx="1"/>
          </p:nvPr>
        </p:nvSpPr>
        <p:spPr>
          <a:xfrm>
            <a:off x="693420" y="1600200"/>
            <a:ext cx="7993380" cy="4526280"/>
          </a:xfrm>
        </p:spPr>
        <p:txBody>
          <a:bodyPr vert="horz" wrap="square" lIns="91440" tIns="45720" rIns="91440" bIns="45720" anchor="t" anchorCtr="0"/>
          <a:lstStyle/>
          <a:p>
            <a:r>
              <a:rPr lang="en-US" altLang="zh-CN" sz="2400" dirty="0">
                <a:solidFill>
                  <a:srgbClr val="FFFF66"/>
                </a:solidFill>
              </a:rPr>
              <a:t>CET4</a:t>
            </a:r>
            <a:r>
              <a:rPr lang="zh-CN" altLang="en-US" sz="2400" dirty="0">
                <a:solidFill>
                  <a:srgbClr val="FFFF66"/>
                </a:solidFill>
              </a:rPr>
              <a:t>（</a:t>
            </a:r>
            <a:r>
              <a:rPr lang="en-US" altLang="zh-CN" sz="2400" dirty="0">
                <a:solidFill>
                  <a:srgbClr val="FFFF66"/>
                </a:solidFill>
              </a:rPr>
              <a:t>6</a:t>
            </a:r>
            <a:r>
              <a:rPr lang="zh-CN" altLang="en-US" sz="2400" dirty="0">
                <a:solidFill>
                  <a:srgbClr val="FFFF66"/>
                </a:solidFill>
              </a:rPr>
              <a:t>月</a:t>
            </a:r>
            <a:r>
              <a:rPr lang="en-US" altLang="zh-CN" sz="2400" dirty="0">
                <a:solidFill>
                  <a:srgbClr val="FFFF66"/>
                </a:solidFill>
              </a:rPr>
              <a:t>15</a:t>
            </a:r>
            <a:r>
              <a:rPr lang="zh-CN" altLang="en-US" sz="2400" dirty="0">
                <a:solidFill>
                  <a:srgbClr val="FFFF66"/>
                </a:solidFill>
              </a:rPr>
              <a:t>日上午）</a:t>
            </a:r>
            <a:endParaRPr lang="zh-CN" altLang="en-US" sz="2400" dirty="0">
              <a:solidFill>
                <a:srgbClr val="FFFF66"/>
              </a:solidFill>
            </a:endParaRPr>
          </a:p>
          <a:p>
            <a:r>
              <a:rPr lang="zh-CN" altLang="en-US" sz="2400" dirty="0">
                <a:solidFill>
                  <a:schemeClr val="bg1"/>
                </a:solidFill>
              </a:rPr>
              <a:t>     </a:t>
            </a:r>
            <a:r>
              <a:rPr lang="en-US" altLang="zh-CN" sz="2400" dirty="0">
                <a:solidFill>
                  <a:schemeClr val="bg1"/>
                </a:solidFill>
              </a:rPr>
              <a:t>09:00</a:t>
            </a:r>
            <a:r>
              <a:rPr lang="zh-CN" altLang="en-US" sz="2400" dirty="0">
                <a:solidFill>
                  <a:schemeClr val="bg1"/>
                </a:solidFill>
              </a:rPr>
              <a:t>：考试开始，开始下发考试材料</a:t>
            </a:r>
            <a:endParaRPr lang="zh-CN" altLang="en-US" sz="2400" dirty="0">
              <a:solidFill>
                <a:schemeClr val="bg1"/>
              </a:solidFill>
            </a:endParaRPr>
          </a:p>
          <a:p>
            <a:r>
              <a:rPr lang="zh-CN" altLang="en-US" sz="2400" dirty="0">
                <a:solidFill>
                  <a:schemeClr val="bg1"/>
                </a:solidFill>
              </a:rPr>
              <a:t>     </a:t>
            </a:r>
            <a:r>
              <a:rPr lang="en-US" altLang="zh-CN" sz="2400" dirty="0">
                <a:solidFill>
                  <a:schemeClr val="bg1"/>
                </a:solidFill>
              </a:rPr>
              <a:t>09:10</a:t>
            </a:r>
            <a:r>
              <a:rPr lang="zh-CN" altLang="en-US" sz="2400" dirty="0">
                <a:solidFill>
                  <a:schemeClr val="bg1"/>
                </a:solidFill>
              </a:rPr>
              <a:t>：考生开始作答</a:t>
            </a:r>
            <a:endParaRPr lang="zh-CN" altLang="en-US" sz="2400" dirty="0">
              <a:solidFill>
                <a:schemeClr val="bg1"/>
              </a:solidFill>
            </a:endParaRPr>
          </a:p>
          <a:p>
            <a:r>
              <a:rPr lang="zh-CN" altLang="en-US" sz="2400" dirty="0">
                <a:solidFill>
                  <a:schemeClr val="bg1"/>
                </a:solidFill>
              </a:rPr>
              <a:t>     </a:t>
            </a:r>
            <a:r>
              <a:rPr lang="en-US" altLang="zh-CN" sz="2400" dirty="0">
                <a:solidFill>
                  <a:schemeClr val="bg1"/>
                </a:solidFill>
              </a:rPr>
              <a:t>11:20</a:t>
            </a:r>
            <a:r>
              <a:rPr lang="zh-CN" altLang="en-US" sz="2400" dirty="0">
                <a:solidFill>
                  <a:schemeClr val="bg1"/>
                </a:solidFill>
              </a:rPr>
              <a:t>：考试结束</a:t>
            </a:r>
            <a:endParaRPr lang="en-US" altLang="zh-CN" sz="2400" dirty="0">
              <a:solidFill>
                <a:schemeClr val="bg1"/>
              </a:solidFill>
            </a:endParaRPr>
          </a:p>
          <a:p>
            <a:endParaRPr lang="zh-CN" altLang="en-US" sz="2400" dirty="0">
              <a:solidFill>
                <a:srgbClr val="FFFF66"/>
              </a:solidFill>
            </a:endParaRPr>
          </a:p>
          <a:p>
            <a:r>
              <a:rPr lang="en-US" altLang="zh-CN" sz="2400" dirty="0">
                <a:solidFill>
                  <a:srgbClr val="FFFF66"/>
                </a:solidFill>
              </a:rPr>
              <a:t>CET6</a:t>
            </a:r>
            <a:r>
              <a:rPr lang="zh-CN" altLang="en-US" sz="2400" dirty="0">
                <a:solidFill>
                  <a:srgbClr val="FFFF66"/>
                </a:solidFill>
              </a:rPr>
              <a:t>（</a:t>
            </a:r>
            <a:r>
              <a:rPr lang="en-US" altLang="zh-CN" sz="2400" dirty="0">
                <a:solidFill>
                  <a:srgbClr val="FFFF66"/>
                </a:solidFill>
              </a:rPr>
              <a:t>6</a:t>
            </a:r>
            <a:r>
              <a:rPr lang="zh-CN" altLang="en-US" sz="2400" dirty="0">
                <a:solidFill>
                  <a:srgbClr val="FFFF66"/>
                </a:solidFill>
              </a:rPr>
              <a:t>月</a:t>
            </a:r>
            <a:r>
              <a:rPr lang="en-US" altLang="zh-CN" sz="2400" dirty="0">
                <a:solidFill>
                  <a:srgbClr val="FFFF66"/>
                </a:solidFill>
              </a:rPr>
              <a:t>15</a:t>
            </a:r>
            <a:r>
              <a:rPr lang="zh-CN" altLang="en-US" sz="2400" dirty="0">
                <a:solidFill>
                  <a:srgbClr val="FFFF66"/>
                </a:solidFill>
              </a:rPr>
              <a:t>日下午）</a:t>
            </a:r>
            <a:endParaRPr lang="zh-CN" altLang="en-US" sz="2400" dirty="0">
              <a:solidFill>
                <a:srgbClr val="FFFF66"/>
              </a:solidFill>
            </a:endParaRPr>
          </a:p>
          <a:p>
            <a:r>
              <a:rPr lang="zh-CN" altLang="en-US" sz="2400" dirty="0">
                <a:solidFill>
                  <a:schemeClr val="bg1"/>
                </a:solidFill>
              </a:rPr>
              <a:t>     </a:t>
            </a:r>
            <a:r>
              <a:rPr lang="en-US" altLang="zh-CN" sz="2400" dirty="0">
                <a:solidFill>
                  <a:schemeClr val="bg1"/>
                </a:solidFill>
              </a:rPr>
              <a:t>15:00</a:t>
            </a:r>
            <a:r>
              <a:rPr lang="zh-CN" altLang="en-US" sz="2400" dirty="0">
                <a:solidFill>
                  <a:schemeClr val="bg1"/>
                </a:solidFill>
              </a:rPr>
              <a:t>：考试开始，开始下发考试材料</a:t>
            </a:r>
            <a:endParaRPr lang="zh-CN" altLang="en-US" sz="2400" dirty="0">
              <a:solidFill>
                <a:schemeClr val="bg1"/>
              </a:solidFill>
            </a:endParaRPr>
          </a:p>
          <a:p>
            <a:r>
              <a:rPr lang="zh-CN" altLang="en-US" sz="2400" dirty="0">
                <a:solidFill>
                  <a:schemeClr val="bg1"/>
                </a:solidFill>
              </a:rPr>
              <a:t>     </a:t>
            </a:r>
            <a:r>
              <a:rPr lang="en-US" altLang="zh-CN" sz="2400" dirty="0">
                <a:solidFill>
                  <a:schemeClr val="bg1"/>
                </a:solidFill>
              </a:rPr>
              <a:t>15:10</a:t>
            </a:r>
            <a:r>
              <a:rPr lang="zh-CN" altLang="en-US" sz="2400" dirty="0">
                <a:solidFill>
                  <a:schemeClr val="bg1"/>
                </a:solidFill>
              </a:rPr>
              <a:t>：考生开始作答</a:t>
            </a:r>
            <a:endParaRPr lang="zh-CN" altLang="en-US" sz="2400" dirty="0">
              <a:solidFill>
                <a:schemeClr val="bg1"/>
              </a:solidFill>
            </a:endParaRPr>
          </a:p>
          <a:p>
            <a:r>
              <a:rPr lang="zh-CN" altLang="en-US" sz="2400" dirty="0">
                <a:solidFill>
                  <a:schemeClr val="bg1"/>
                </a:solidFill>
              </a:rPr>
              <a:t>     </a:t>
            </a:r>
            <a:r>
              <a:rPr lang="en-US" altLang="zh-CN" sz="2400" dirty="0">
                <a:solidFill>
                  <a:schemeClr val="bg1"/>
                </a:solidFill>
              </a:rPr>
              <a:t>17:25</a:t>
            </a:r>
            <a:r>
              <a:rPr lang="zh-CN" altLang="en-US" sz="2400" dirty="0">
                <a:solidFill>
                  <a:schemeClr val="bg1"/>
                </a:solidFill>
              </a:rPr>
              <a:t>：考试结束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417513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/>
            <a:r>
              <a:rPr lang="zh-CN" altLang="en-US" sz="3200" b="1" dirty="0">
                <a:solidFill>
                  <a:schemeClr val="bg1"/>
                </a:solidFill>
              </a:rPr>
              <a:t>考场</a:t>
            </a:r>
            <a:r>
              <a:rPr lang="zh-CN" altLang="en-US" sz="3200" b="1" dirty="0">
                <a:solidFill>
                  <a:srgbClr val="FFFF00"/>
                </a:solidFill>
              </a:rPr>
              <a:t>材料袋</a:t>
            </a:r>
            <a:r>
              <a:rPr lang="zh-CN" altLang="en-US" sz="3200" b="1" dirty="0">
                <a:solidFill>
                  <a:schemeClr val="bg1"/>
                </a:solidFill>
              </a:rPr>
              <a:t>内容    </a:t>
            </a:r>
            <a:r>
              <a:rPr lang="zh-CN" altLang="en-US" sz="2400" b="1" dirty="0">
                <a:solidFill>
                  <a:schemeClr val="bg1"/>
                </a:solidFill>
              </a:rPr>
              <a:t>请检查：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6866" name="Rectangle 3"/>
          <p:cNvSpPr>
            <a:spLocks noGrp="1"/>
          </p:cNvSpPr>
          <p:nvPr>
            <p:ph type="body"/>
          </p:nvPr>
        </p:nvSpPr>
        <p:spPr>
          <a:xfrm>
            <a:off x="469900" y="1543050"/>
            <a:ext cx="8415338" cy="4829175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150000"/>
              </a:lnSpc>
            </a:pPr>
            <a:r>
              <a:rPr lang="en-US" altLang="zh-CN" sz="1800" b="1" dirty="0">
                <a:solidFill>
                  <a:schemeClr val="bg1"/>
                </a:solidFill>
              </a:rPr>
              <a:t>1 . </a:t>
            </a:r>
            <a:r>
              <a:rPr lang="zh-CN" altLang="en-US" sz="1800" b="1" dirty="0">
                <a:solidFill>
                  <a:schemeClr val="bg1"/>
                </a:solidFill>
              </a:rPr>
              <a:t>考场门贴   </a:t>
            </a:r>
            <a:r>
              <a:rPr lang="en-US" altLang="zh-CN" sz="1800" b="1" dirty="0">
                <a:solidFill>
                  <a:schemeClr val="bg1"/>
                </a:solidFill>
              </a:rPr>
              <a:t>1</a:t>
            </a:r>
            <a:r>
              <a:rPr lang="zh-CN" altLang="en-US" sz="1800" b="1" dirty="0">
                <a:solidFill>
                  <a:schemeClr val="bg1"/>
                </a:solidFill>
              </a:rPr>
              <a:t>张；</a:t>
            </a:r>
            <a:endParaRPr lang="en-US" altLang="zh-CN" sz="18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800" b="1" dirty="0">
                <a:solidFill>
                  <a:schemeClr val="bg1"/>
                </a:solidFill>
              </a:rPr>
              <a:t>2 . </a:t>
            </a:r>
            <a:r>
              <a:rPr lang="zh-CN" altLang="en-US" sz="1800" b="1" dirty="0">
                <a:solidFill>
                  <a:schemeClr val="bg1"/>
                </a:solidFill>
              </a:rPr>
              <a:t>考场桌贴   </a:t>
            </a:r>
            <a:r>
              <a:rPr lang="en-US" altLang="zh-CN" sz="1800" b="1" dirty="0">
                <a:solidFill>
                  <a:schemeClr val="bg1"/>
                </a:solidFill>
              </a:rPr>
              <a:t>3</a:t>
            </a:r>
            <a:r>
              <a:rPr lang="zh-CN" altLang="en-US" sz="1800" b="1" dirty="0">
                <a:solidFill>
                  <a:schemeClr val="bg1"/>
                </a:solidFill>
              </a:rPr>
              <a:t>张（标准考场共</a:t>
            </a:r>
            <a:r>
              <a:rPr lang="en-US" altLang="zh-CN" sz="1800" b="1" dirty="0">
                <a:solidFill>
                  <a:schemeClr val="bg1"/>
                </a:solidFill>
              </a:rPr>
              <a:t>30</a:t>
            </a:r>
            <a:r>
              <a:rPr lang="zh-CN" altLang="en-US" sz="1800" b="1" dirty="0">
                <a:solidFill>
                  <a:schemeClr val="bg1"/>
                </a:solidFill>
              </a:rPr>
              <a:t>人）；</a:t>
            </a:r>
            <a:endParaRPr lang="en-US" altLang="zh-CN" sz="18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800" b="1" dirty="0">
                <a:solidFill>
                  <a:schemeClr val="bg1"/>
                </a:solidFill>
              </a:rPr>
              <a:t>3 . </a:t>
            </a:r>
            <a:r>
              <a:rPr lang="zh-CN" altLang="en-US" sz="1800" b="1" dirty="0">
                <a:solidFill>
                  <a:schemeClr val="bg1"/>
                </a:solidFill>
              </a:rPr>
              <a:t>考生签到表  </a:t>
            </a:r>
            <a:r>
              <a:rPr lang="en-US" altLang="zh-CN" sz="1800" b="1" dirty="0">
                <a:solidFill>
                  <a:schemeClr val="bg1"/>
                </a:solidFill>
              </a:rPr>
              <a:t>1</a:t>
            </a:r>
            <a:r>
              <a:rPr lang="zh-CN" altLang="en-US" sz="1800" b="1" dirty="0">
                <a:solidFill>
                  <a:schemeClr val="bg1"/>
                </a:solidFill>
              </a:rPr>
              <a:t>张；</a:t>
            </a:r>
            <a:endParaRPr lang="en-US" altLang="zh-CN" sz="18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800" b="1" dirty="0">
                <a:solidFill>
                  <a:schemeClr val="bg1"/>
                </a:solidFill>
              </a:rPr>
              <a:t>4 . 《</a:t>
            </a:r>
            <a:r>
              <a:rPr lang="zh-CN" altLang="en-US" sz="1800" b="1" dirty="0">
                <a:solidFill>
                  <a:schemeClr val="bg1"/>
                </a:solidFill>
              </a:rPr>
              <a:t>操作规程 </a:t>
            </a:r>
            <a:r>
              <a:rPr lang="en-US" altLang="zh-CN" sz="1800" b="1" dirty="0">
                <a:solidFill>
                  <a:schemeClr val="bg1"/>
                </a:solidFill>
              </a:rPr>
              <a:t>》1</a:t>
            </a:r>
            <a:r>
              <a:rPr lang="zh-CN" altLang="en-US" sz="1800" b="1" dirty="0">
                <a:solidFill>
                  <a:schemeClr val="bg1"/>
                </a:solidFill>
              </a:rPr>
              <a:t>张（双面印）</a:t>
            </a:r>
            <a:r>
              <a:rPr lang="zh-CN" altLang="en-US" sz="1800" b="1" dirty="0">
                <a:solidFill>
                  <a:schemeClr val="bg1"/>
                </a:solidFill>
                <a:sym typeface="+mn-ea"/>
              </a:rPr>
              <a:t>；</a:t>
            </a:r>
            <a:endParaRPr lang="en-US" altLang="zh-CN" sz="18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800" b="1" dirty="0">
                <a:solidFill>
                  <a:schemeClr val="bg1"/>
                </a:solidFill>
              </a:rPr>
              <a:t>5 . </a:t>
            </a:r>
            <a:r>
              <a:rPr lang="en-US" altLang="zh-CN" sz="1600" b="1" dirty="0">
                <a:solidFill>
                  <a:schemeClr val="bg1"/>
                </a:solidFill>
              </a:rPr>
              <a:t>《</a:t>
            </a:r>
            <a:r>
              <a:rPr lang="zh-CN" altLang="en-US" sz="1600" b="1" dirty="0">
                <a:solidFill>
                  <a:schemeClr val="bg1"/>
                </a:solidFill>
              </a:rPr>
              <a:t>大学英语四六级考试诚信承诺书</a:t>
            </a:r>
            <a:r>
              <a:rPr lang="en-US" altLang="zh-CN" sz="1600" b="1" dirty="0">
                <a:solidFill>
                  <a:schemeClr val="bg1"/>
                </a:solidFill>
              </a:rPr>
              <a:t>》</a:t>
            </a:r>
            <a:r>
              <a:rPr lang="zh-CN" altLang="en-US" sz="1600" b="1" dirty="0">
                <a:solidFill>
                  <a:schemeClr val="bg1"/>
                </a:solidFill>
              </a:rPr>
              <a:t>与</a:t>
            </a:r>
            <a:r>
              <a:rPr lang="en-US" altLang="zh-CN" sz="1600" b="1" dirty="0">
                <a:solidFill>
                  <a:schemeClr val="bg1"/>
                </a:solidFill>
              </a:rPr>
              <a:t>《</a:t>
            </a:r>
            <a:r>
              <a:rPr lang="zh-CN" altLang="en-US" sz="1600" b="1" dirty="0">
                <a:solidFill>
                  <a:schemeClr val="bg1"/>
                </a:solidFill>
              </a:rPr>
              <a:t>缺考及违规记录表</a:t>
            </a:r>
            <a:r>
              <a:rPr lang="en-US" altLang="zh-CN" sz="1600" b="1" dirty="0">
                <a:solidFill>
                  <a:schemeClr val="bg1"/>
                </a:solidFill>
              </a:rPr>
              <a:t>》</a:t>
            </a:r>
            <a:r>
              <a:rPr lang="zh-CN" altLang="en-US" sz="1600" b="1" dirty="0">
                <a:solidFill>
                  <a:schemeClr val="bg1"/>
                </a:solidFill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</a:rPr>
              <a:t>1</a:t>
            </a:r>
            <a:r>
              <a:rPr lang="zh-CN" altLang="en-US" sz="1600" b="1" dirty="0">
                <a:solidFill>
                  <a:schemeClr val="bg1"/>
                </a:solidFill>
              </a:rPr>
              <a:t>张（双面印）；</a:t>
            </a:r>
            <a:endParaRPr lang="zh-CN" altLang="en-US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800" b="1" dirty="0">
                <a:solidFill>
                  <a:schemeClr val="bg1"/>
                </a:solidFill>
              </a:rPr>
              <a:t>6.  </a:t>
            </a:r>
            <a:r>
              <a:rPr lang="en-US" altLang="zh-CN" sz="1800" b="1" dirty="0">
                <a:solidFill>
                  <a:schemeClr val="bg1"/>
                </a:solidFill>
                <a:sym typeface="+mn-ea"/>
              </a:rPr>
              <a:t>《</a:t>
            </a:r>
            <a:r>
              <a:rPr lang="zh-CN" altLang="en-US" sz="1800" b="1" dirty="0">
                <a:solidFill>
                  <a:schemeClr val="bg1"/>
                </a:solidFill>
                <a:sym typeface="+mn-ea"/>
              </a:rPr>
              <a:t>监考员守则</a:t>
            </a:r>
            <a:r>
              <a:rPr lang="en-US" altLang="zh-CN" sz="1800" b="1" dirty="0">
                <a:solidFill>
                  <a:schemeClr val="bg1"/>
                </a:solidFill>
                <a:sym typeface="+mn-ea"/>
              </a:rPr>
              <a:t>》</a:t>
            </a:r>
            <a:r>
              <a:rPr lang="zh-CN" altLang="en-US" sz="1800" b="1" dirty="0">
                <a:solidFill>
                  <a:schemeClr val="bg1"/>
                </a:solidFill>
                <a:sym typeface="+mn-ea"/>
              </a:rPr>
              <a:t>与考场安排提示；</a:t>
            </a:r>
            <a:endParaRPr lang="en-US" altLang="zh-CN" sz="18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800" b="1" dirty="0">
                <a:solidFill>
                  <a:schemeClr val="bg1"/>
                </a:solidFill>
              </a:rPr>
              <a:t>7 . </a:t>
            </a:r>
            <a:r>
              <a:rPr lang="zh-CN" altLang="en-US" sz="1800" b="1" dirty="0">
                <a:solidFill>
                  <a:schemeClr val="bg1"/>
                </a:solidFill>
              </a:rPr>
              <a:t>文具：黑色水笔、铅笔、小刀、橡皮、胶水、透明胶带等；</a:t>
            </a:r>
            <a:endParaRPr lang="en-US" altLang="zh-CN" sz="18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800" b="1" dirty="0">
                <a:solidFill>
                  <a:schemeClr val="bg1"/>
                </a:solidFill>
              </a:rPr>
              <a:t>8.  </a:t>
            </a:r>
            <a:r>
              <a:rPr lang="zh-CN" altLang="en-US" sz="1800" b="1" dirty="0">
                <a:solidFill>
                  <a:schemeClr val="bg1"/>
                </a:solidFill>
                <a:sym typeface="+mn-ea"/>
              </a:rPr>
              <a:t>监考证（</a:t>
            </a:r>
            <a:r>
              <a:rPr lang="en-US" altLang="zh-CN" sz="1800" b="1" dirty="0">
                <a:solidFill>
                  <a:schemeClr val="bg1"/>
                </a:solidFill>
                <a:sym typeface="+mn-ea"/>
              </a:rPr>
              <a:t>2</a:t>
            </a:r>
            <a:r>
              <a:rPr lang="zh-CN" altLang="en-US" sz="1800" b="1" dirty="0">
                <a:solidFill>
                  <a:schemeClr val="bg1"/>
                </a:solidFill>
                <a:sym typeface="+mn-ea"/>
              </a:rPr>
              <a:t>个，</a:t>
            </a:r>
            <a:r>
              <a:rPr lang="zh-CN" altLang="en-US" sz="1800" b="1" dirty="0">
                <a:solidFill>
                  <a:schemeClr val="bg1">
                    <a:lumMod val="95000"/>
                  </a:schemeClr>
                </a:solidFill>
                <a:sym typeface="+mn-ea"/>
              </a:rPr>
              <a:t>监考教师</a:t>
            </a:r>
            <a:r>
              <a:rPr lang="zh-CN" altLang="en-US" sz="1800" b="1" dirty="0">
                <a:solidFill>
                  <a:srgbClr val="FFFF66"/>
                </a:solidFill>
                <a:sym typeface="+mn-ea"/>
              </a:rPr>
              <a:t>必须佩戴</a:t>
            </a:r>
            <a:r>
              <a:rPr lang="zh-CN" altLang="en-US" sz="1800" b="1" dirty="0">
                <a:solidFill>
                  <a:schemeClr val="bg1">
                    <a:lumMod val="95000"/>
                  </a:schemeClr>
                </a:solidFill>
                <a:sym typeface="+mn-ea"/>
              </a:rPr>
              <a:t>监考证才能进入教学楼</a:t>
            </a:r>
            <a:r>
              <a:rPr lang="zh-CN" altLang="en-US" sz="1800" b="1" dirty="0">
                <a:solidFill>
                  <a:schemeClr val="bg1"/>
                </a:solidFill>
                <a:sym typeface="+mn-ea"/>
              </a:rPr>
              <a:t>）</a:t>
            </a:r>
            <a:endParaRPr lang="zh-CN" altLang="en-US" sz="1800" b="1" dirty="0">
              <a:solidFill>
                <a:schemeClr val="bg1"/>
              </a:solidFill>
              <a:sym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800" b="1" dirty="0">
                <a:solidFill>
                  <a:schemeClr val="bg1"/>
                </a:solidFill>
              </a:rPr>
              <a:t>9. </a:t>
            </a:r>
            <a:r>
              <a:rPr lang="zh-CN" altLang="en-US" sz="1800" b="1" dirty="0">
                <a:solidFill>
                  <a:schemeClr val="bg1"/>
                </a:solidFill>
                <a:sym typeface="+mn-ea"/>
              </a:rPr>
              <a:t>屏蔽仪一个、</a:t>
            </a:r>
            <a:r>
              <a:rPr lang="zh-CN" altLang="en-US" sz="1800" b="1" dirty="0">
                <a:solidFill>
                  <a:schemeClr val="bg1"/>
                </a:solidFill>
                <a:sym typeface="+mn-ea"/>
              </a:rPr>
              <a:t>金属探测仪一个（发试卷时领取）</a:t>
            </a:r>
            <a:endParaRPr lang="zh-CN" altLang="en-US" sz="1800" b="1" dirty="0">
              <a:solidFill>
                <a:schemeClr val="bg1"/>
              </a:solidFill>
              <a:sym typeface="+mn-ea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1800" b="1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3935" y="1196975"/>
            <a:ext cx="2444115" cy="1751330"/>
          </a:xfrm>
          <a:prstGeom prst="rect">
            <a:avLst/>
          </a:prstGeom>
        </p:spPr>
      </p:pic>
      <p:sp>
        <p:nvSpPr>
          <p:cNvPr id="7173" name="矩形 3"/>
          <p:cNvSpPr/>
          <p:nvPr>
            <p:custDataLst>
              <p:tags r:id="rId2"/>
            </p:custDataLst>
          </p:nvPr>
        </p:nvSpPr>
        <p:spPr>
          <a:xfrm>
            <a:off x="3490913" y="71438"/>
            <a:ext cx="5277485" cy="73723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2.</a:t>
            </a:r>
            <a:r>
              <a:rPr kumimoji="0" lang="zh-CN" altLang="en-US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考试材料说明（以</a:t>
            </a:r>
            <a:r>
              <a:rPr kumimoji="0" lang="en-US" altLang="x-none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CET4</a:t>
            </a:r>
            <a:r>
              <a:rPr kumimoji="0" lang="zh-CN" altLang="en-US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为例）</a:t>
            </a:r>
            <a:endParaRPr kumimoji="0" lang="zh-CN" altLang="en-US" sz="2800" b="1" i="0" strike="noStrike" kern="1200" cap="none" spc="0" normalizeH="0" baseline="0" noProof="1">
              <a:ln>
                <a:noFill/>
              </a:ln>
              <a:solidFill>
                <a:srgbClr val="FFC0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/>
          <p:nvPr>
            <p:custDataLst>
              <p:tags r:id="rId1"/>
            </p:custDataLst>
          </p:nvPr>
        </p:nvSpPr>
        <p:spPr>
          <a:xfrm>
            <a:off x="3490913" y="71438"/>
            <a:ext cx="5277485" cy="73723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2.</a:t>
            </a:r>
            <a:r>
              <a:rPr kumimoji="0" lang="zh-CN" altLang="en-US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考试材料说明（以</a:t>
            </a:r>
            <a:r>
              <a:rPr kumimoji="0" lang="en-US" altLang="x-none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CET4</a:t>
            </a:r>
            <a:r>
              <a:rPr kumimoji="0" lang="zh-CN" altLang="en-US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为例）</a:t>
            </a:r>
            <a:endParaRPr kumimoji="0" lang="zh-CN" altLang="en-US" sz="2800" b="1" i="0" strike="noStrike" kern="1200" cap="none" spc="0" normalizeH="0" baseline="0" noProof="1">
              <a:ln>
                <a:noFill/>
              </a:ln>
              <a:solidFill>
                <a:srgbClr val="FFC0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+mn-ea"/>
            </a:endParaRPr>
          </a:p>
        </p:txBody>
      </p:sp>
      <p:sp>
        <p:nvSpPr>
          <p:cNvPr id="9" name="矩形 4"/>
          <p:cNvSpPr/>
          <p:nvPr/>
        </p:nvSpPr>
        <p:spPr>
          <a:xfrm>
            <a:off x="3491865" y="5661025"/>
            <a:ext cx="22948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CET4  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门贴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85" y="1052830"/>
            <a:ext cx="6434455" cy="455041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303270" y="2204720"/>
            <a:ext cx="2964180" cy="28829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肘形连接符 3"/>
          <p:cNvCxnSpPr/>
          <p:nvPr/>
        </p:nvCxnSpPr>
        <p:spPr>
          <a:xfrm flipV="1">
            <a:off x="4858703" y="3140710"/>
            <a:ext cx="892175" cy="569913"/>
          </a:xfrm>
          <a:prstGeom prst="bentConnector3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3"/>
          <p:cNvSpPr/>
          <p:nvPr>
            <p:custDataLst>
              <p:tags r:id="rId1"/>
            </p:custDataLst>
          </p:nvPr>
        </p:nvSpPr>
        <p:spPr>
          <a:xfrm>
            <a:off x="3490913" y="71438"/>
            <a:ext cx="5277485" cy="73723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2.</a:t>
            </a:r>
            <a:r>
              <a:rPr kumimoji="0" lang="zh-CN" altLang="en-US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考试材料说明（以</a:t>
            </a:r>
            <a:r>
              <a:rPr kumimoji="0" lang="en-US" altLang="x-none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CET4</a:t>
            </a:r>
            <a:r>
              <a:rPr kumimoji="0" lang="zh-CN" altLang="en-US" sz="2800" b="1" i="0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ea"/>
              </a:rPr>
              <a:t>为例）</a:t>
            </a:r>
            <a:endParaRPr kumimoji="0" lang="zh-CN" altLang="en-US" sz="2800" b="1" i="0" strike="noStrike" kern="1200" cap="none" spc="0" normalizeH="0" baseline="0" noProof="1">
              <a:ln>
                <a:noFill/>
              </a:ln>
              <a:solidFill>
                <a:srgbClr val="FFC0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r="50302"/>
          <a:stretch>
            <a:fillRect/>
          </a:stretch>
        </p:blipFill>
        <p:spPr>
          <a:xfrm>
            <a:off x="610870" y="1268730"/>
            <a:ext cx="2559685" cy="3579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0" y="1268730"/>
            <a:ext cx="2506345" cy="35585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50327"/>
          <a:stretch>
            <a:fillRect/>
          </a:stretch>
        </p:blipFill>
        <p:spPr>
          <a:xfrm>
            <a:off x="3347085" y="1268730"/>
            <a:ext cx="2558415" cy="3579495"/>
          </a:xfrm>
          <a:prstGeom prst="rect">
            <a:avLst/>
          </a:prstGeom>
        </p:spPr>
      </p:pic>
      <p:sp>
        <p:nvSpPr>
          <p:cNvPr id="9" name="矩形 4"/>
          <p:cNvSpPr/>
          <p:nvPr/>
        </p:nvSpPr>
        <p:spPr>
          <a:xfrm>
            <a:off x="3563620" y="5013325"/>
            <a:ext cx="22948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CET4  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桌帖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8f1c5efd-f1c7-4aa0-b75e-68edc4468e12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TABLE_BEAUTIFY" val="smartTable{b0bc8f0f-9957-4e8c-8e97-6f743ddbc2d4}"/>
</p:tagLst>
</file>

<file path=ppt/tags/tag18.xml><?xml version="1.0" encoding="utf-8"?>
<p:tagLst xmlns:p="http://schemas.openxmlformats.org/presentationml/2006/main">
  <p:tag name="KSO_WM_UNIT_TABLE_BEAUTIFY" val="smartTable{715aee3f-f426-45f9-b1b9-9e7063efc727}"/>
  <p:tag name="TABLE_ENDDRAG_ORIGIN_RECT" val="634*189"/>
  <p:tag name="TABLE_ENDDRAG_RECT" val="47*128*634*189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COMMONDATA" val="eyJoZGlkIjoiM2UzYTE5YjA2NTU4YzJmNDBmOWViODNlNjhiODU1NzUifQ=="/>
  <p:tag name="KSO_WPP_MARK_KEY" val="1b55e29b-91aa-4d56-a677-c04ef8f2619d"/>
  <p:tag name="commondata" val="eyJoZGlkIjoiMzU4MTdiY2NkZWNjODc3MmVjYTBjYzcxNTJkOGE2Mzg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neea-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neea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ea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ea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ea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ea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ea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ea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ea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ea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ea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ea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ea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2013年上半年CET考务工作调整方案_培训版</Template>
  <TotalTime>0</TotalTime>
  <Words>6066</Words>
  <Application>WPS 演示</Application>
  <PresentationFormat>全屏显示(4:3)</PresentationFormat>
  <Paragraphs>790</Paragraphs>
  <Slides>47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61" baseType="lpstr">
      <vt:lpstr>Arial</vt:lpstr>
      <vt:lpstr>宋体</vt:lpstr>
      <vt:lpstr>Wingdings</vt:lpstr>
      <vt:lpstr>黑体</vt:lpstr>
      <vt:lpstr>Times New Roman</vt:lpstr>
      <vt:lpstr>华文行楷</vt:lpstr>
      <vt:lpstr>华文中宋</vt:lpstr>
      <vt:lpstr>微软雅黑</vt:lpstr>
      <vt:lpstr>Arial Unicode MS</vt:lpstr>
      <vt:lpstr>方正小标宋_GBK</vt:lpstr>
      <vt:lpstr>华文琥珀</vt:lpstr>
      <vt:lpstr>华文彩云</vt:lpstr>
      <vt:lpstr>Wingdings</vt:lpstr>
      <vt:lpstr>neea-1</vt:lpstr>
      <vt:lpstr>PowerPoint 演示文稿</vt:lpstr>
      <vt:lpstr>考试报名情况</vt:lpstr>
      <vt:lpstr>诚信考试重点提示</vt:lpstr>
      <vt:lpstr>考试模式</vt:lpstr>
      <vt:lpstr>培训内容：</vt:lpstr>
      <vt:lpstr>1.考试时间安排</vt:lpstr>
      <vt:lpstr>考场材料袋内容    请检查：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小语种操作规程</vt:lpstr>
      <vt:lpstr>残疾考生考试操作规程</vt:lpstr>
      <vt:lpstr>PowerPoint 演示文稿</vt:lpstr>
      <vt:lpstr>PowerPoint 演示文稿</vt:lpstr>
      <vt:lpstr>考场布置</vt:lpstr>
      <vt:lpstr>试卷发放与回收</vt:lpstr>
      <vt:lpstr>试卷发放与回收</vt:lpstr>
      <vt:lpstr>PowerPoint 演示文稿</vt:lpstr>
      <vt:lpstr>PowerPoint 演示文稿</vt:lpstr>
      <vt:lpstr>5. 监考注意事项</vt:lpstr>
      <vt:lpstr>5. 监考注意事项</vt:lpstr>
      <vt:lpstr>5. 监考注意事项</vt:lpstr>
      <vt:lpstr>5. 监考注意事项</vt:lpstr>
      <vt:lpstr>近年来我校出现异常情况</vt:lpstr>
      <vt:lpstr>PowerPoint 演示文稿</vt:lpstr>
      <vt:lpstr>PowerPoint 演示文稿</vt:lpstr>
    </vt:vector>
  </TitlesOfParts>
  <Company>NEEA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大学英语四六级考试考务会</dc:title>
  <dc:creator>王伟</dc:creator>
  <cp:lastModifiedBy>彭琪</cp:lastModifiedBy>
  <cp:revision>1870</cp:revision>
  <dcterms:created xsi:type="dcterms:W3CDTF">2005-07-20T01:25:00Z</dcterms:created>
  <dcterms:modified xsi:type="dcterms:W3CDTF">2024-06-14T09:17:20Z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90E5C4676846437781FDA0A3DAFB0D40_13</vt:lpwstr>
  </property>
</Properties>
</file>